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8" r:id="rId2"/>
    <p:sldId id="260" r:id="rId3"/>
    <p:sldId id="261" r:id="rId4"/>
    <p:sldId id="262" r:id="rId5"/>
    <p:sldId id="263" r:id="rId6"/>
    <p:sldId id="264" r:id="rId7"/>
    <p:sldId id="265" r:id="rId8"/>
    <p:sldId id="272" r:id="rId9"/>
    <p:sldId id="266" r:id="rId10"/>
    <p:sldId id="270" r:id="rId11"/>
    <p:sldId id="271" r:id="rId12"/>
    <p:sldId id="281" r:id="rId13"/>
    <p:sldId id="283" r:id="rId14"/>
    <p:sldId id="284" r:id="rId15"/>
    <p:sldId id="282" r:id="rId16"/>
    <p:sldId id="285" r:id="rId17"/>
    <p:sldId id="286" r:id="rId18"/>
    <p:sldId id="287" r:id="rId19"/>
    <p:sldId id="290" r:id="rId20"/>
    <p:sldId id="267" r:id="rId21"/>
    <p:sldId id="288" r:id="rId22"/>
    <p:sldId id="268" r:id="rId23"/>
    <p:sldId id="269" r:id="rId24"/>
    <p:sldId id="273" r:id="rId25"/>
    <p:sldId id="275" r:id="rId26"/>
    <p:sldId id="278" r:id="rId27"/>
    <p:sldId id="274" r:id="rId28"/>
    <p:sldId id="276" r:id="rId29"/>
    <p:sldId id="277" r:id="rId30"/>
    <p:sldId id="279" r:id="rId31"/>
    <p:sldId id="280" r:id="rId32"/>
    <p:sldId id="291" r:id="rId33"/>
    <p:sldId id="292" r:id="rId34"/>
    <p:sldId id="259" r:id="rId3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9" d="100"/>
          <a:sy n="89" d="100"/>
        </p:scale>
        <p:origin x="46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Διαφάνεια τίτλου">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 y="6334316"/>
            <a:ext cx="12192000"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l-GR" smtClean="0"/>
              <a:t>Στυλ κύριου τίτλου</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l-GR" smtClean="0"/>
              <a:t>Στυλ κύριου υπότιτλου</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dirty="0"/>
              <a:t>2/12/2022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Τίτλος και Κατακόρυφο κείμεν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l-GR" smtClean="0"/>
              <a:t>Στυλ κύριου τίτλου</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l-GR" smtClean="0"/>
              <a:t>Στυλ υποδείγματος κειμένου</a:t>
            </a:r>
          </a:p>
          <a:p>
            <a:pPr lvl="1"/>
            <a:r>
              <a:rPr lang="el-GR" smtClean="0"/>
              <a:t>Δεύτερου επιπέδου</a:t>
            </a:r>
          </a:p>
          <a:p>
            <a:pPr lvl="2"/>
            <a:r>
              <a:rPr lang="el-GR" smtClean="0"/>
              <a:t>Τρίτου επιπέδου</a:t>
            </a:r>
          </a:p>
          <a:p>
            <a:pPr lvl="3"/>
            <a:r>
              <a:rPr lang="el-GR" smtClean="0"/>
              <a:t>Τέταρτου επιπέδου</a:t>
            </a:r>
          </a:p>
          <a:p>
            <a:pPr lvl="4"/>
            <a:r>
              <a:rPr lang="el-GR" smtClean="0"/>
              <a:t>Πέμπτου επιπέδου</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dirty="0"/>
              <a:t>2/12/2022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Κατακόρυφος τίτλος και Κείμενο">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l-GR" smtClean="0"/>
              <a:t>Στυλ κύριου τίτλου</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l-GR" smtClean="0"/>
              <a:t>Στυλ υποδείγματος κειμένου</a:t>
            </a:r>
          </a:p>
          <a:p>
            <a:pPr lvl="1"/>
            <a:r>
              <a:rPr lang="el-GR" smtClean="0"/>
              <a:t>Δεύτερου επιπέδου</a:t>
            </a:r>
          </a:p>
          <a:p>
            <a:pPr lvl="2"/>
            <a:r>
              <a:rPr lang="el-GR" smtClean="0"/>
              <a:t>Τρίτου επιπέδου</a:t>
            </a:r>
          </a:p>
          <a:p>
            <a:pPr lvl="3"/>
            <a:r>
              <a:rPr lang="el-GR" smtClean="0"/>
              <a:t>Τέταρτου επιπέδου</a:t>
            </a:r>
          </a:p>
          <a:p>
            <a:pPr lvl="4"/>
            <a:r>
              <a:rPr lang="el-GR" smtClean="0"/>
              <a:t>Πέμπτου επιπέδου</a:t>
            </a:r>
            <a:endParaRPr lang="en-US" dirty="0"/>
          </a:p>
        </p:txBody>
      </p:sp>
      <p:sp>
        <p:nvSpPr>
          <p:cNvPr id="4" name="Date Placeholder 3"/>
          <p:cNvSpPr>
            <a:spLocks noGrp="1"/>
          </p:cNvSpPr>
          <p:nvPr>
            <p:ph type="dt" sz="half" idx="10"/>
          </p:nvPr>
        </p:nvSpPr>
        <p:spPr/>
        <p:txBody>
          <a:bodyPr/>
          <a:lstStyle/>
          <a:p>
            <a:fld id="{96DFF08F-DC6B-4601-B491-B0F83F6DD2DA}" type="datetimeFigureOut">
              <a:rPr lang="en-US" dirty="0"/>
              <a:t>2/12/2022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Τίτλος και περιεχόμεν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l-GR" smtClean="0"/>
              <a:t>Στυλ κύριου τίτλου</a:t>
            </a:r>
            <a:endParaRPr lang="en-US" dirty="0"/>
          </a:p>
        </p:txBody>
      </p:sp>
      <p:sp>
        <p:nvSpPr>
          <p:cNvPr id="3" name="Content Placeholder 2"/>
          <p:cNvSpPr>
            <a:spLocks noGrp="1"/>
          </p:cNvSpPr>
          <p:nvPr>
            <p:ph idx="1"/>
          </p:nvPr>
        </p:nvSpPr>
        <p:spPr/>
        <p:txBody>
          <a:bodyPr/>
          <a:lstStyle/>
          <a:p>
            <a:pPr lvl="0"/>
            <a:r>
              <a:rPr lang="el-GR" smtClean="0"/>
              <a:t>Στυλ υποδείγματος κειμένου</a:t>
            </a:r>
          </a:p>
          <a:p>
            <a:pPr lvl="1"/>
            <a:r>
              <a:rPr lang="el-GR" smtClean="0"/>
              <a:t>Δεύτερου επιπέδου</a:t>
            </a:r>
          </a:p>
          <a:p>
            <a:pPr lvl="2"/>
            <a:r>
              <a:rPr lang="el-GR" smtClean="0"/>
              <a:t>Τρίτου επιπέδου</a:t>
            </a:r>
          </a:p>
          <a:p>
            <a:pPr lvl="3"/>
            <a:r>
              <a:rPr lang="el-GR" smtClean="0"/>
              <a:t>Τέταρτου επιπέδου</a:t>
            </a:r>
          </a:p>
          <a:p>
            <a:pPr lvl="4"/>
            <a:r>
              <a:rPr lang="el-GR" smtClean="0"/>
              <a:t>Πέμπτου επιπέδου</a:t>
            </a:r>
            <a:endParaRPr lang="en-US" dirty="0"/>
          </a:p>
        </p:txBody>
      </p:sp>
      <p:sp>
        <p:nvSpPr>
          <p:cNvPr id="4" name="Date Placeholder 3"/>
          <p:cNvSpPr>
            <a:spLocks noGrp="1"/>
          </p:cNvSpPr>
          <p:nvPr>
            <p:ph type="dt" sz="half" idx="10"/>
          </p:nvPr>
        </p:nvSpPr>
        <p:spPr/>
        <p:txBody>
          <a:bodyPr/>
          <a:lstStyle/>
          <a:p>
            <a:fld id="{D62CEF3B-A037-46D0-B02C-1428F07E9383}" type="datetimeFigureOut">
              <a:rPr lang="en-US" dirty="0"/>
              <a:t>2/12/2022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CE482DC-2269-4F26-9D2A-7E44B1A4CD8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Κεφαλίδα ενότητας">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l-GR" smtClean="0"/>
              <a:t>Στυλ κύριου τίτλου</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l-GR" smtClean="0"/>
              <a:t>Στυλ υποδείγματος κειμένου</a:t>
            </a:r>
          </a:p>
        </p:txBody>
      </p:sp>
      <p:sp>
        <p:nvSpPr>
          <p:cNvPr id="4" name="Date Placeholder 3"/>
          <p:cNvSpPr>
            <a:spLocks noGrp="1"/>
          </p:cNvSpPr>
          <p:nvPr>
            <p:ph type="dt" sz="half" idx="10"/>
          </p:nvPr>
        </p:nvSpPr>
        <p:spPr/>
        <p:txBody>
          <a:bodyPr/>
          <a:lstStyle/>
          <a:p>
            <a:fld id="{96DFF08F-DC6B-4601-B491-B0F83F6DD2DA}" type="datetimeFigureOut">
              <a:rPr lang="en-US" dirty="0"/>
              <a:t>2/12/2022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Δύο περιεχόμενα">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l-GR" smtClean="0"/>
              <a:t>Στυλ κύριου τίτλου</a:t>
            </a:r>
            <a:endParaRPr lang="en-US" dirty="0"/>
          </a:p>
        </p:txBody>
      </p:sp>
      <p:sp>
        <p:nvSpPr>
          <p:cNvPr id="3" name="Content Placeholder 2"/>
          <p:cNvSpPr>
            <a:spLocks noGrp="1"/>
          </p:cNvSpPr>
          <p:nvPr>
            <p:ph sz="half" idx="1"/>
          </p:nvPr>
        </p:nvSpPr>
        <p:spPr>
          <a:xfrm>
            <a:off x="1097280" y="1845734"/>
            <a:ext cx="4937760" cy="4023359"/>
          </a:xfrm>
        </p:spPr>
        <p:txBody>
          <a:bodyPr/>
          <a:lstStyle/>
          <a:p>
            <a:pPr lvl="0"/>
            <a:r>
              <a:rPr lang="el-GR" smtClean="0"/>
              <a:t>Στυλ υποδείγματος κειμένου</a:t>
            </a:r>
          </a:p>
          <a:p>
            <a:pPr lvl="1"/>
            <a:r>
              <a:rPr lang="el-GR" smtClean="0"/>
              <a:t>Δεύτερου επιπέδου</a:t>
            </a:r>
          </a:p>
          <a:p>
            <a:pPr lvl="2"/>
            <a:r>
              <a:rPr lang="el-GR" smtClean="0"/>
              <a:t>Τρίτου επιπέδου</a:t>
            </a:r>
          </a:p>
          <a:p>
            <a:pPr lvl="3"/>
            <a:r>
              <a:rPr lang="el-GR" smtClean="0"/>
              <a:t>Τέταρτου επιπέδου</a:t>
            </a:r>
          </a:p>
          <a:p>
            <a:pPr lvl="4"/>
            <a:r>
              <a:rPr lang="el-GR" smtClean="0"/>
              <a:t>Πέμπτου επιπέδου</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l-GR" smtClean="0"/>
              <a:t>Στυλ υποδείγματος κειμένου</a:t>
            </a:r>
          </a:p>
          <a:p>
            <a:pPr lvl="1"/>
            <a:r>
              <a:rPr lang="el-GR" smtClean="0"/>
              <a:t>Δεύτερου επιπέδου</a:t>
            </a:r>
          </a:p>
          <a:p>
            <a:pPr lvl="2"/>
            <a:r>
              <a:rPr lang="el-GR" smtClean="0"/>
              <a:t>Τρίτου επιπέδου</a:t>
            </a:r>
          </a:p>
          <a:p>
            <a:pPr lvl="3"/>
            <a:r>
              <a:rPr lang="el-GR" smtClean="0"/>
              <a:t>Τέταρτου επιπέδου</a:t>
            </a:r>
          </a:p>
          <a:p>
            <a:pPr lvl="4"/>
            <a:r>
              <a:rPr lang="el-GR" smtClean="0"/>
              <a:t>Πέμπτου επιπέδου</a:t>
            </a:r>
            <a:endParaRPr lang="en-US" dirty="0"/>
          </a:p>
        </p:txBody>
      </p:sp>
      <p:sp>
        <p:nvSpPr>
          <p:cNvPr id="5" name="Date Placeholder 4"/>
          <p:cNvSpPr>
            <a:spLocks noGrp="1"/>
          </p:cNvSpPr>
          <p:nvPr>
            <p:ph type="dt" sz="half" idx="10"/>
          </p:nvPr>
        </p:nvSpPr>
        <p:spPr/>
        <p:txBody>
          <a:bodyPr/>
          <a:lstStyle/>
          <a:p>
            <a:fld id="{96DFF08F-DC6B-4601-B491-B0F83F6DD2DA}" type="datetimeFigureOut">
              <a:rPr lang="en-US" dirty="0"/>
              <a:t>2/12/2022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Σύγκριση">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l-GR" smtClean="0"/>
              <a:t>Στυλ κύριου τίτλου</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l-GR" smtClean="0"/>
              <a:t>Στυλ υποδείγματος κειμένου</a:t>
            </a:r>
          </a:p>
        </p:txBody>
      </p:sp>
      <p:sp>
        <p:nvSpPr>
          <p:cNvPr id="4" name="Content Placeholder 3"/>
          <p:cNvSpPr>
            <a:spLocks noGrp="1"/>
          </p:cNvSpPr>
          <p:nvPr>
            <p:ph sz="half" idx="2"/>
          </p:nvPr>
        </p:nvSpPr>
        <p:spPr>
          <a:xfrm>
            <a:off x="1097280" y="2582335"/>
            <a:ext cx="4937760" cy="3286760"/>
          </a:xfrm>
        </p:spPr>
        <p:txBody>
          <a:bodyPr/>
          <a:lstStyle/>
          <a:p>
            <a:pPr lvl="0"/>
            <a:r>
              <a:rPr lang="el-GR" smtClean="0"/>
              <a:t>Στυλ υποδείγματος κειμένου</a:t>
            </a:r>
          </a:p>
          <a:p>
            <a:pPr lvl="1"/>
            <a:r>
              <a:rPr lang="el-GR" smtClean="0"/>
              <a:t>Δεύτερου επιπέδου</a:t>
            </a:r>
          </a:p>
          <a:p>
            <a:pPr lvl="2"/>
            <a:r>
              <a:rPr lang="el-GR" smtClean="0"/>
              <a:t>Τρίτου επιπέδου</a:t>
            </a:r>
          </a:p>
          <a:p>
            <a:pPr lvl="3"/>
            <a:r>
              <a:rPr lang="el-GR" smtClean="0"/>
              <a:t>Τέταρτου επιπέδου</a:t>
            </a:r>
          </a:p>
          <a:p>
            <a:pPr lvl="4"/>
            <a:r>
              <a:rPr lang="el-GR" smtClean="0"/>
              <a:t>Πέμπτου επιπέδου</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l-GR" smtClean="0"/>
              <a:t>Στυλ υποδείγματος κειμένου</a:t>
            </a:r>
          </a:p>
        </p:txBody>
      </p:sp>
      <p:sp>
        <p:nvSpPr>
          <p:cNvPr id="6" name="Content Placeholder 5"/>
          <p:cNvSpPr>
            <a:spLocks noGrp="1"/>
          </p:cNvSpPr>
          <p:nvPr>
            <p:ph sz="quarter" idx="4"/>
          </p:nvPr>
        </p:nvSpPr>
        <p:spPr>
          <a:xfrm>
            <a:off x="6217920" y="2582334"/>
            <a:ext cx="4937760" cy="3286760"/>
          </a:xfrm>
        </p:spPr>
        <p:txBody>
          <a:bodyPr/>
          <a:lstStyle/>
          <a:p>
            <a:pPr lvl="0"/>
            <a:r>
              <a:rPr lang="el-GR" smtClean="0"/>
              <a:t>Στυλ υποδείγματος κειμένου</a:t>
            </a:r>
          </a:p>
          <a:p>
            <a:pPr lvl="1"/>
            <a:r>
              <a:rPr lang="el-GR" smtClean="0"/>
              <a:t>Δεύτερου επιπέδου</a:t>
            </a:r>
          </a:p>
          <a:p>
            <a:pPr lvl="2"/>
            <a:r>
              <a:rPr lang="el-GR" smtClean="0"/>
              <a:t>Τρίτου επιπέδου</a:t>
            </a:r>
          </a:p>
          <a:p>
            <a:pPr lvl="3"/>
            <a:r>
              <a:rPr lang="el-GR" smtClean="0"/>
              <a:t>Τέταρτου επιπέδου</a:t>
            </a:r>
          </a:p>
          <a:p>
            <a:pPr lvl="4"/>
            <a:r>
              <a:rPr lang="el-GR" smtClean="0"/>
              <a:t>Πέμπτου επιπέδου</a:t>
            </a:r>
            <a:endParaRPr lang="en-US" dirty="0"/>
          </a:p>
        </p:txBody>
      </p:sp>
      <p:sp>
        <p:nvSpPr>
          <p:cNvPr id="7" name="Date Placeholder 6"/>
          <p:cNvSpPr>
            <a:spLocks noGrp="1"/>
          </p:cNvSpPr>
          <p:nvPr>
            <p:ph type="dt" sz="half" idx="10"/>
          </p:nvPr>
        </p:nvSpPr>
        <p:spPr/>
        <p:txBody>
          <a:bodyPr/>
          <a:lstStyle/>
          <a:p>
            <a:fld id="{96DFF08F-DC6B-4601-B491-B0F83F6DD2DA}" type="datetimeFigureOut">
              <a:rPr lang="en-US" dirty="0"/>
              <a:t>2/12/2022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Μόνο τίτλο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l-GR" smtClean="0"/>
              <a:t>Στυλ κύριου τίτλου</a:t>
            </a:r>
            <a:endParaRPr lang="en-US" dirty="0"/>
          </a:p>
        </p:txBody>
      </p:sp>
      <p:sp>
        <p:nvSpPr>
          <p:cNvPr id="3" name="Date Placeholder 2"/>
          <p:cNvSpPr>
            <a:spLocks noGrp="1"/>
          </p:cNvSpPr>
          <p:nvPr>
            <p:ph type="dt" sz="half" idx="10"/>
          </p:nvPr>
        </p:nvSpPr>
        <p:spPr/>
        <p:txBody>
          <a:bodyPr/>
          <a:lstStyle/>
          <a:p>
            <a:fld id="{96DFF08F-DC6B-4601-B491-B0F83F6DD2DA}" type="datetimeFigureOut">
              <a:rPr lang="en-US" dirty="0"/>
              <a:t>2/12/2022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Κενή">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96DFF08F-DC6B-4601-B491-B0F83F6DD2DA}" type="datetimeFigureOut">
              <a:rPr lang="en-US" dirty="0"/>
              <a:pPr/>
              <a:t>2/12/2022</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Περιεχόμενο με λεζάντα">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l-GR" smtClean="0"/>
              <a:t>Στυλ κύριου τίτλου</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l-GR" smtClean="0"/>
              <a:t>Στυλ υποδείγματος κειμένου</a:t>
            </a:r>
          </a:p>
          <a:p>
            <a:pPr lvl="1"/>
            <a:r>
              <a:rPr lang="el-GR" smtClean="0"/>
              <a:t>Δεύτερου επιπέδου</a:t>
            </a:r>
          </a:p>
          <a:p>
            <a:pPr lvl="2"/>
            <a:r>
              <a:rPr lang="el-GR" smtClean="0"/>
              <a:t>Τρίτου επιπέδου</a:t>
            </a:r>
          </a:p>
          <a:p>
            <a:pPr lvl="3"/>
            <a:r>
              <a:rPr lang="el-GR" smtClean="0"/>
              <a:t>Τέταρτου επιπέδου</a:t>
            </a:r>
          </a:p>
          <a:p>
            <a:pPr lvl="4"/>
            <a:r>
              <a:rPr lang="el-GR" smtClean="0"/>
              <a:t>Πέμπτου επιπέδου</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l-GR" smtClean="0"/>
              <a:t>Στυλ υποδείγματος κειμένου</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96DFF08F-DC6B-4601-B491-B0F83F6DD2DA}" type="datetimeFigureOut">
              <a:rPr lang="en-US" dirty="0"/>
              <a:pPr/>
              <a:t>2/12/2022</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Εικόνα με λεζάντα">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tIns="0" bIns="0" anchor="b">
            <a:noAutofit/>
          </a:bodyPr>
          <a:lstStyle>
            <a:lvl1pPr>
              <a:defRPr sz="3600" b="0">
                <a:solidFill>
                  <a:srgbClr val="FFFFFF"/>
                </a:solidFill>
              </a:defRPr>
            </a:lvl1pPr>
          </a:lstStyle>
          <a:p>
            <a:r>
              <a:rPr lang="el-GR" smtClean="0"/>
              <a:t>Στυλ κύριου τίτλου</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l-GR" smtClean="0"/>
              <a:t>Κάντε κλικ στο εικονίδιο για να προσθέσετε εικόνα</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l-GR" smtClean="0"/>
              <a:t>Στυλ υποδείγματος κειμένου</a:t>
            </a:r>
          </a:p>
        </p:txBody>
      </p:sp>
      <p:sp>
        <p:nvSpPr>
          <p:cNvPr id="5" name="Date Placeholder 4"/>
          <p:cNvSpPr>
            <a:spLocks noGrp="1"/>
          </p:cNvSpPr>
          <p:nvPr>
            <p:ph type="dt" sz="half" idx="10"/>
          </p:nvPr>
        </p:nvSpPr>
        <p:spPr/>
        <p:txBody>
          <a:bodyPr/>
          <a:lstStyle/>
          <a:p>
            <a:fld id="{96DFF08F-DC6B-4601-B491-B0F83F6DD2DA}" type="datetimeFigureOut">
              <a:rPr lang="en-US" dirty="0"/>
              <a:t>2/12/2022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l-GR" smtClean="0"/>
              <a:t>Στυλ κύριου τίτλου</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l-GR" smtClean="0"/>
              <a:t>Στυλ υποδείγματος κειμένου</a:t>
            </a:r>
          </a:p>
          <a:p>
            <a:pPr lvl="1"/>
            <a:r>
              <a:rPr lang="el-GR" smtClean="0"/>
              <a:t>Δεύτερου επιπέδου</a:t>
            </a:r>
          </a:p>
          <a:p>
            <a:pPr lvl="2"/>
            <a:r>
              <a:rPr lang="el-GR" smtClean="0"/>
              <a:t>Τρίτου επιπέδου</a:t>
            </a:r>
          </a:p>
          <a:p>
            <a:pPr lvl="3"/>
            <a:r>
              <a:rPr lang="el-GR" smtClean="0"/>
              <a:t>Τέταρτου επιπέδου</a:t>
            </a:r>
          </a:p>
          <a:p>
            <a:pPr lvl="4"/>
            <a:r>
              <a:rPr lang="el-GR" smtClean="0"/>
              <a:t>Πέμπτου επιπέδου</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96DFF08F-DC6B-4601-B491-B0F83F6DD2DA}" type="datetimeFigureOut">
              <a:rPr lang="en-US" dirty="0"/>
              <a:pPr/>
              <a:t>2/12/2022</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4FAB73BC-B049-4115-A692-8D63A059BFB8}" type="slidenum">
              <a:rPr lang="en-US" dirty="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6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p:cNvSpPr>
            <a:spLocks noGrp="1"/>
          </p:cNvSpPr>
          <p:nvPr>
            <p:ph type="title"/>
          </p:nvPr>
        </p:nvSpPr>
        <p:spPr>
          <a:xfrm>
            <a:off x="1097279" y="286602"/>
            <a:ext cx="10108433" cy="1386923"/>
          </a:xfrm>
        </p:spPr>
        <p:txBody>
          <a:bodyPr>
            <a:normAutofit fontScale="90000"/>
          </a:bodyPr>
          <a:lstStyle/>
          <a:p>
            <a:pPr algn="ctr"/>
            <a:r>
              <a:rPr lang="en-US" sz="8900" b="1" dirty="0" smtClean="0"/>
              <a:t>ARDUINO</a:t>
            </a:r>
            <a:r>
              <a:rPr lang="en-US" sz="5300" b="1" dirty="0" smtClean="0"/>
              <a:t/>
            </a:r>
            <a:br>
              <a:rPr lang="en-US" sz="5300" b="1" dirty="0" smtClean="0"/>
            </a:br>
            <a:r>
              <a:rPr lang="en-US" sz="3200" dirty="0" smtClean="0"/>
              <a:t>MICROCONTROLLER</a:t>
            </a:r>
            <a:endParaRPr lang="el-GR" sz="3200" dirty="0"/>
          </a:p>
        </p:txBody>
      </p:sp>
      <p:pic>
        <p:nvPicPr>
          <p:cNvPr id="4" name="Θέση περιεχομένου 3"/>
          <p:cNvPicPr>
            <a:picLocks noGrp="1" noChangeAspect="1"/>
          </p:cNvPicPr>
          <p:nvPr>
            <p:ph idx="1"/>
          </p:nvPr>
        </p:nvPicPr>
        <p:blipFill rotWithShape="1">
          <a:blip r:embed="rId2"/>
          <a:srcRect t="6549"/>
          <a:stretch/>
        </p:blipFill>
        <p:spPr>
          <a:xfrm>
            <a:off x="3412864" y="1793913"/>
            <a:ext cx="5477261" cy="4356722"/>
          </a:xfrm>
          <a:prstGeom prst="rect">
            <a:avLst/>
          </a:prstGeom>
        </p:spPr>
      </p:pic>
    </p:spTree>
    <p:extLst>
      <p:ext uri="{BB962C8B-B14F-4D97-AF65-F5344CB8AC3E}">
        <p14:creationId xmlns:p14="http://schemas.microsoft.com/office/powerpoint/2010/main" val="135746056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p:cNvSpPr>
            <a:spLocks noGrp="1"/>
          </p:cNvSpPr>
          <p:nvPr>
            <p:ph type="title"/>
          </p:nvPr>
        </p:nvSpPr>
        <p:spPr>
          <a:xfrm>
            <a:off x="362309" y="286603"/>
            <a:ext cx="10793371" cy="1450757"/>
          </a:xfrm>
        </p:spPr>
        <p:txBody>
          <a:bodyPr/>
          <a:lstStyle/>
          <a:p>
            <a:r>
              <a:rPr lang="el-GR" dirty="0" smtClean="0"/>
              <a:t>Κινητήρες</a:t>
            </a:r>
            <a:endParaRPr lang="el-GR" dirty="0"/>
          </a:p>
        </p:txBody>
      </p:sp>
      <p:pic>
        <p:nvPicPr>
          <p:cNvPr id="5" name="Θέση περιεχομένου 4"/>
          <p:cNvPicPr>
            <a:picLocks noGrp="1" noChangeAspect="1"/>
          </p:cNvPicPr>
          <p:nvPr>
            <p:ph idx="1"/>
          </p:nvPr>
        </p:nvPicPr>
        <p:blipFill>
          <a:blip r:embed="rId2"/>
          <a:stretch>
            <a:fillRect/>
          </a:stretch>
        </p:blipFill>
        <p:spPr>
          <a:xfrm>
            <a:off x="6885604" y="2234745"/>
            <a:ext cx="4777296" cy="363984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4" name="Εικόνα 3"/>
          <p:cNvPicPr>
            <a:picLocks noChangeAspect="1"/>
          </p:cNvPicPr>
          <p:nvPr/>
        </p:nvPicPr>
        <p:blipFill>
          <a:blip r:embed="rId3"/>
          <a:stretch>
            <a:fillRect/>
          </a:stretch>
        </p:blipFill>
        <p:spPr>
          <a:xfrm>
            <a:off x="296802" y="2009776"/>
            <a:ext cx="5879711" cy="4026444"/>
          </a:xfrm>
          <a:prstGeom prst="rect">
            <a:avLst/>
          </a:prstGeom>
        </p:spPr>
      </p:pic>
      <p:cxnSp>
        <p:nvCxnSpPr>
          <p:cNvPr id="7" name="Ευθεία γραμμή σύνδεσης 6"/>
          <p:cNvCxnSpPr/>
          <p:nvPr/>
        </p:nvCxnSpPr>
        <p:spPr>
          <a:xfrm flipV="1">
            <a:off x="1097280" y="3009900"/>
            <a:ext cx="2400300" cy="1725"/>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94038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p:cNvSpPr>
            <a:spLocks noGrp="1"/>
          </p:cNvSpPr>
          <p:nvPr>
            <p:ph type="title"/>
          </p:nvPr>
        </p:nvSpPr>
        <p:spPr>
          <a:xfrm>
            <a:off x="1097280" y="286603"/>
            <a:ext cx="10867558" cy="1450757"/>
          </a:xfrm>
        </p:spPr>
        <p:txBody>
          <a:bodyPr/>
          <a:lstStyle/>
          <a:p>
            <a:r>
              <a:rPr lang="el-GR" dirty="0" smtClean="0"/>
              <a:t>Ελεγκτής </a:t>
            </a:r>
            <a:r>
              <a:rPr lang="el-GR" dirty="0"/>
              <a:t>των κινητήρων (</a:t>
            </a:r>
            <a:r>
              <a:rPr lang="en-US" dirty="0"/>
              <a:t>L293D Motor Driver Shield</a:t>
            </a:r>
            <a:r>
              <a:rPr lang="el-GR" dirty="0"/>
              <a:t>)</a:t>
            </a:r>
          </a:p>
        </p:txBody>
      </p:sp>
      <p:pic>
        <p:nvPicPr>
          <p:cNvPr id="4" name="Θέση περιεχομένου 3"/>
          <p:cNvPicPr>
            <a:picLocks noGrp="1" noChangeAspect="1"/>
          </p:cNvPicPr>
          <p:nvPr>
            <p:ph idx="1"/>
          </p:nvPr>
        </p:nvPicPr>
        <p:blipFill>
          <a:blip r:embed="rId2"/>
          <a:stretch>
            <a:fillRect/>
          </a:stretch>
        </p:blipFill>
        <p:spPr>
          <a:xfrm>
            <a:off x="1619777" y="1941154"/>
            <a:ext cx="8736725" cy="4022725"/>
          </a:xfrm>
          <a:prstGeom prst="rect">
            <a:avLst/>
          </a:prstGeom>
        </p:spPr>
      </p:pic>
      <p:sp>
        <p:nvSpPr>
          <p:cNvPr id="5" name="Ορθογώνιο 4"/>
          <p:cNvSpPr/>
          <p:nvPr/>
        </p:nvSpPr>
        <p:spPr>
          <a:xfrm>
            <a:off x="1619777" y="4960189"/>
            <a:ext cx="1002653" cy="276045"/>
          </a:xfrm>
          <a:prstGeom prst="rect">
            <a:avLst/>
          </a:prstGeom>
          <a:noFill/>
          <a:ln w="5715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a:p>
        </p:txBody>
      </p:sp>
    </p:spTree>
    <p:extLst>
      <p:ext uri="{BB962C8B-B14F-4D97-AF65-F5344CB8AC3E}">
        <p14:creationId xmlns:p14="http://schemas.microsoft.com/office/powerpoint/2010/main" val="12995883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p:cNvSpPr>
            <a:spLocks noGrp="1"/>
          </p:cNvSpPr>
          <p:nvPr>
            <p:ph type="title"/>
          </p:nvPr>
        </p:nvSpPr>
        <p:spPr/>
        <p:txBody>
          <a:bodyPr/>
          <a:lstStyle/>
          <a:p>
            <a:r>
              <a:rPr lang="en-US" dirty="0"/>
              <a:t>IR receiver</a:t>
            </a:r>
            <a:endParaRPr lang="el-GR" dirty="0"/>
          </a:p>
        </p:txBody>
      </p:sp>
      <p:pic>
        <p:nvPicPr>
          <p:cNvPr id="6" name="Θέση περιεχομένου 5"/>
          <p:cNvPicPr>
            <a:picLocks noGrp="1" noChangeAspect="1"/>
          </p:cNvPicPr>
          <p:nvPr>
            <p:ph idx="1"/>
          </p:nvPr>
        </p:nvPicPr>
        <p:blipFill>
          <a:blip r:embed="rId2"/>
          <a:stretch>
            <a:fillRect/>
          </a:stretch>
        </p:blipFill>
        <p:spPr>
          <a:xfrm>
            <a:off x="4042152" y="2227143"/>
            <a:ext cx="4168655" cy="3640396"/>
          </a:xfrm>
          <a:prstGeom prst="rect">
            <a:avLst/>
          </a:prstGeom>
        </p:spPr>
      </p:pic>
    </p:spTree>
    <p:extLst>
      <p:ext uri="{BB962C8B-B14F-4D97-AF65-F5344CB8AC3E}">
        <p14:creationId xmlns:p14="http://schemas.microsoft.com/office/powerpoint/2010/main" val="40936381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p:cNvSpPr>
            <a:spLocks noGrp="1"/>
          </p:cNvSpPr>
          <p:nvPr>
            <p:ph type="title"/>
          </p:nvPr>
        </p:nvSpPr>
        <p:spPr/>
        <p:txBody>
          <a:bodyPr/>
          <a:lstStyle/>
          <a:p>
            <a:r>
              <a:rPr lang="en-US" dirty="0" smtClean="0"/>
              <a:t>Remote control</a:t>
            </a:r>
            <a:endParaRPr lang="el-GR" dirty="0"/>
          </a:p>
        </p:txBody>
      </p:sp>
      <p:pic>
        <p:nvPicPr>
          <p:cNvPr id="6" name="Θέση περιεχομένου 5"/>
          <p:cNvPicPr>
            <a:picLocks noGrp="1" noChangeAspect="1"/>
          </p:cNvPicPr>
          <p:nvPr>
            <p:ph idx="1"/>
          </p:nvPr>
        </p:nvPicPr>
        <p:blipFill>
          <a:blip r:embed="rId2"/>
          <a:stretch>
            <a:fillRect/>
          </a:stretch>
        </p:blipFill>
        <p:spPr>
          <a:xfrm>
            <a:off x="5082354" y="1922242"/>
            <a:ext cx="2088252" cy="4277008"/>
          </a:xfrm>
          <a:prstGeom prst="rect">
            <a:avLst/>
          </a:prstGeom>
        </p:spPr>
      </p:pic>
    </p:spTree>
    <p:extLst>
      <p:ext uri="{BB962C8B-B14F-4D97-AF65-F5344CB8AC3E}">
        <p14:creationId xmlns:p14="http://schemas.microsoft.com/office/powerpoint/2010/main" val="16070497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p:cNvSpPr>
            <a:spLocks noGrp="1"/>
          </p:cNvSpPr>
          <p:nvPr>
            <p:ph type="title"/>
          </p:nvPr>
        </p:nvSpPr>
        <p:spPr/>
        <p:txBody>
          <a:bodyPr/>
          <a:lstStyle/>
          <a:p>
            <a:r>
              <a:rPr lang="en-US" dirty="0"/>
              <a:t>Bluetooth </a:t>
            </a:r>
            <a:r>
              <a:rPr lang="en-US" dirty="0" smtClean="0"/>
              <a:t>HC-06</a:t>
            </a:r>
            <a:endParaRPr lang="el-GR" dirty="0"/>
          </a:p>
        </p:txBody>
      </p:sp>
      <p:pic>
        <p:nvPicPr>
          <p:cNvPr id="4" name="Θέση περιεχομένου 3"/>
          <p:cNvPicPr>
            <a:picLocks noGrp="1" noChangeAspect="1"/>
          </p:cNvPicPr>
          <p:nvPr>
            <p:ph idx="1"/>
          </p:nvPr>
        </p:nvPicPr>
        <p:blipFill>
          <a:blip r:embed="rId2"/>
          <a:stretch>
            <a:fillRect/>
          </a:stretch>
        </p:blipFill>
        <p:spPr>
          <a:xfrm>
            <a:off x="4159886" y="1975660"/>
            <a:ext cx="3933188" cy="4022725"/>
          </a:xfrm>
          <a:prstGeom prst="rect">
            <a:avLst/>
          </a:prstGeom>
        </p:spPr>
      </p:pic>
    </p:spTree>
    <p:extLst>
      <p:ext uri="{BB962C8B-B14F-4D97-AF65-F5344CB8AC3E}">
        <p14:creationId xmlns:p14="http://schemas.microsoft.com/office/powerpoint/2010/main" val="39258622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p:cNvSpPr>
            <a:spLocks noGrp="1"/>
          </p:cNvSpPr>
          <p:nvPr>
            <p:ph type="title"/>
          </p:nvPr>
        </p:nvSpPr>
        <p:spPr/>
        <p:txBody>
          <a:bodyPr/>
          <a:lstStyle/>
          <a:p>
            <a:r>
              <a:rPr lang="en-US" dirty="0"/>
              <a:t>Infrared sensor/IR </a:t>
            </a:r>
            <a:r>
              <a:rPr lang="en-US" dirty="0" smtClean="0"/>
              <a:t>sensor</a:t>
            </a:r>
            <a:endParaRPr lang="el-GR" dirty="0"/>
          </a:p>
        </p:txBody>
      </p:sp>
      <p:pic>
        <p:nvPicPr>
          <p:cNvPr id="4" name="Θέση περιεχομένου 3"/>
          <p:cNvPicPr>
            <a:picLocks noGrp="1" noChangeAspect="1"/>
          </p:cNvPicPr>
          <p:nvPr>
            <p:ph idx="1"/>
          </p:nvPr>
        </p:nvPicPr>
        <p:blipFill>
          <a:blip r:embed="rId2"/>
          <a:stretch>
            <a:fillRect/>
          </a:stretch>
        </p:blipFill>
        <p:spPr>
          <a:xfrm>
            <a:off x="4289813" y="2061923"/>
            <a:ext cx="3673333" cy="4022725"/>
          </a:xfrm>
          <a:prstGeom prst="rect">
            <a:avLst/>
          </a:prstGeom>
        </p:spPr>
      </p:pic>
    </p:spTree>
    <p:extLst>
      <p:ext uri="{BB962C8B-B14F-4D97-AF65-F5344CB8AC3E}">
        <p14:creationId xmlns:p14="http://schemas.microsoft.com/office/powerpoint/2010/main" val="15506933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p:cNvSpPr>
            <a:spLocks noGrp="1"/>
          </p:cNvSpPr>
          <p:nvPr>
            <p:ph type="title"/>
          </p:nvPr>
        </p:nvSpPr>
        <p:spPr/>
        <p:txBody>
          <a:bodyPr/>
          <a:lstStyle/>
          <a:p>
            <a:r>
              <a:rPr lang="en-US" dirty="0"/>
              <a:t>Ultrasonic sensor</a:t>
            </a:r>
            <a:r>
              <a:rPr lang="el-GR" dirty="0"/>
              <a:t> και</a:t>
            </a:r>
            <a:r>
              <a:rPr lang="en-US" dirty="0"/>
              <a:t> Servo motor</a:t>
            </a:r>
            <a:endParaRPr lang="el-GR" dirty="0"/>
          </a:p>
        </p:txBody>
      </p:sp>
      <p:pic>
        <p:nvPicPr>
          <p:cNvPr id="4" name="Θέση περιεχομένου 3"/>
          <p:cNvPicPr>
            <a:picLocks noGrp="1" noChangeAspect="1"/>
          </p:cNvPicPr>
          <p:nvPr>
            <p:ph idx="1"/>
          </p:nvPr>
        </p:nvPicPr>
        <p:blipFill>
          <a:blip r:embed="rId2"/>
          <a:stretch>
            <a:fillRect/>
          </a:stretch>
        </p:blipFill>
        <p:spPr>
          <a:xfrm>
            <a:off x="4560749" y="1967033"/>
            <a:ext cx="3131462" cy="4022725"/>
          </a:xfrm>
          <a:prstGeom prst="rect">
            <a:avLst/>
          </a:prstGeom>
        </p:spPr>
      </p:pic>
    </p:spTree>
    <p:extLst>
      <p:ext uri="{BB962C8B-B14F-4D97-AF65-F5344CB8AC3E}">
        <p14:creationId xmlns:p14="http://schemas.microsoft.com/office/powerpoint/2010/main" val="9001212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p:cNvSpPr>
            <a:spLocks noGrp="1"/>
          </p:cNvSpPr>
          <p:nvPr>
            <p:ph type="title"/>
          </p:nvPr>
        </p:nvSpPr>
        <p:spPr/>
        <p:txBody>
          <a:bodyPr/>
          <a:lstStyle/>
          <a:p>
            <a:r>
              <a:rPr lang="el-GR" dirty="0"/>
              <a:t>Καλώδια</a:t>
            </a:r>
            <a:r>
              <a:rPr lang="en-US" dirty="0"/>
              <a:t>, Led</a:t>
            </a:r>
            <a:r>
              <a:rPr lang="el-GR" dirty="0"/>
              <a:t> και ζεστή σιλικόνη</a:t>
            </a:r>
            <a:endParaRPr lang="en-US" dirty="0"/>
          </a:p>
        </p:txBody>
      </p:sp>
      <p:pic>
        <p:nvPicPr>
          <p:cNvPr id="4" name="Θέση περιεχομένου 3"/>
          <p:cNvPicPr>
            <a:picLocks noGrp="1" noChangeAspect="1"/>
          </p:cNvPicPr>
          <p:nvPr>
            <p:ph idx="1"/>
          </p:nvPr>
        </p:nvPicPr>
        <p:blipFill>
          <a:blip r:embed="rId2"/>
          <a:stretch>
            <a:fillRect/>
          </a:stretch>
        </p:blipFill>
        <p:spPr>
          <a:xfrm>
            <a:off x="531733" y="2148189"/>
            <a:ext cx="2488862" cy="2001118"/>
          </a:xfrm>
          <a:prstGeom prst="rect">
            <a:avLst/>
          </a:prstGeom>
        </p:spPr>
      </p:pic>
      <p:pic>
        <p:nvPicPr>
          <p:cNvPr id="5" name="Εικόνα 4"/>
          <p:cNvPicPr>
            <a:picLocks noChangeAspect="1"/>
          </p:cNvPicPr>
          <p:nvPr/>
        </p:nvPicPr>
        <p:blipFill>
          <a:blip r:embed="rId3"/>
          <a:stretch>
            <a:fillRect/>
          </a:stretch>
        </p:blipFill>
        <p:spPr>
          <a:xfrm rot="2025230">
            <a:off x="9254347" y="2413672"/>
            <a:ext cx="1257300" cy="2190750"/>
          </a:xfrm>
          <a:prstGeom prst="rect">
            <a:avLst/>
          </a:prstGeom>
        </p:spPr>
      </p:pic>
      <p:pic>
        <p:nvPicPr>
          <p:cNvPr id="6" name="Εικόνα 5"/>
          <p:cNvPicPr>
            <a:picLocks noChangeAspect="1"/>
          </p:cNvPicPr>
          <p:nvPr/>
        </p:nvPicPr>
        <p:blipFill>
          <a:blip r:embed="rId4"/>
          <a:stretch>
            <a:fillRect/>
          </a:stretch>
        </p:blipFill>
        <p:spPr>
          <a:xfrm>
            <a:off x="4031024" y="2818472"/>
            <a:ext cx="3627256" cy="2213305"/>
          </a:xfrm>
          <a:prstGeom prst="rect">
            <a:avLst/>
          </a:prstGeom>
        </p:spPr>
      </p:pic>
    </p:spTree>
    <p:extLst>
      <p:ext uri="{BB962C8B-B14F-4D97-AF65-F5344CB8AC3E}">
        <p14:creationId xmlns:p14="http://schemas.microsoft.com/office/powerpoint/2010/main" val="29136627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p:cNvSpPr>
            <a:spLocks noGrp="1"/>
          </p:cNvSpPr>
          <p:nvPr>
            <p:ph type="title"/>
          </p:nvPr>
        </p:nvSpPr>
        <p:spPr/>
        <p:txBody>
          <a:bodyPr>
            <a:normAutofit/>
          </a:bodyPr>
          <a:lstStyle/>
          <a:p>
            <a:r>
              <a:rPr lang="el-GR" dirty="0"/>
              <a:t>Μπαταριοθήκη για 4 μπαταρίες ΑΑ (και διακόπτης προαιρετικά</a:t>
            </a:r>
            <a:r>
              <a:rPr lang="el-GR" dirty="0" smtClean="0"/>
              <a:t>)</a:t>
            </a:r>
            <a:endParaRPr lang="el-GR" dirty="0"/>
          </a:p>
        </p:txBody>
      </p:sp>
      <p:pic>
        <p:nvPicPr>
          <p:cNvPr id="4" name="Θέση περιεχομένου 3"/>
          <p:cNvPicPr>
            <a:picLocks noGrp="1" noChangeAspect="1"/>
          </p:cNvPicPr>
          <p:nvPr>
            <p:ph idx="1"/>
          </p:nvPr>
        </p:nvPicPr>
        <p:blipFill>
          <a:blip r:embed="rId2"/>
          <a:stretch>
            <a:fillRect/>
          </a:stretch>
        </p:blipFill>
        <p:spPr>
          <a:xfrm>
            <a:off x="625468" y="2415607"/>
            <a:ext cx="4817799" cy="3278303"/>
          </a:xfrm>
          <a:prstGeom prst="rect">
            <a:avLst/>
          </a:prstGeom>
        </p:spPr>
      </p:pic>
      <p:pic>
        <p:nvPicPr>
          <p:cNvPr id="5" name="Εικόνα 4"/>
          <p:cNvPicPr>
            <a:picLocks noChangeAspect="1"/>
          </p:cNvPicPr>
          <p:nvPr/>
        </p:nvPicPr>
        <p:blipFill>
          <a:blip r:embed="rId3"/>
          <a:stretch>
            <a:fillRect/>
          </a:stretch>
        </p:blipFill>
        <p:spPr>
          <a:xfrm>
            <a:off x="6029235" y="2415607"/>
            <a:ext cx="4981575" cy="3533775"/>
          </a:xfrm>
          <a:prstGeom prst="rect">
            <a:avLst/>
          </a:prstGeom>
        </p:spPr>
      </p:pic>
    </p:spTree>
    <p:extLst>
      <p:ext uri="{BB962C8B-B14F-4D97-AF65-F5344CB8AC3E}">
        <p14:creationId xmlns:p14="http://schemas.microsoft.com/office/powerpoint/2010/main" val="39978612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p:cNvSpPr>
            <a:spLocks noGrp="1"/>
          </p:cNvSpPr>
          <p:nvPr>
            <p:ph type="title"/>
          </p:nvPr>
        </p:nvSpPr>
        <p:spPr/>
        <p:txBody>
          <a:bodyPr/>
          <a:lstStyle/>
          <a:p>
            <a:r>
              <a:rPr lang="el-GR" dirty="0"/>
              <a:t>Μπαταρία 9</a:t>
            </a:r>
            <a:r>
              <a:rPr lang="en-US" dirty="0"/>
              <a:t>V</a:t>
            </a:r>
            <a:r>
              <a:rPr lang="el-GR" dirty="0"/>
              <a:t> και καλώδιο </a:t>
            </a:r>
            <a:r>
              <a:rPr lang="el-GR" dirty="0" smtClean="0"/>
              <a:t>σύνδεσης</a:t>
            </a:r>
            <a:endParaRPr lang="el-GR" dirty="0"/>
          </a:p>
        </p:txBody>
      </p:sp>
      <p:pic>
        <p:nvPicPr>
          <p:cNvPr id="4" name="Θέση περιεχομένου 3"/>
          <p:cNvPicPr>
            <a:picLocks noGrp="1" noChangeAspect="1"/>
          </p:cNvPicPr>
          <p:nvPr>
            <p:ph idx="1"/>
          </p:nvPr>
        </p:nvPicPr>
        <p:blipFill>
          <a:blip r:embed="rId2"/>
          <a:stretch>
            <a:fillRect/>
          </a:stretch>
        </p:blipFill>
        <p:spPr>
          <a:xfrm>
            <a:off x="6607835" y="2481712"/>
            <a:ext cx="3750844" cy="3435888"/>
          </a:xfrm>
          <a:prstGeom prst="rect">
            <a:avLst/>
          </a:prstGeom>
        </p:spPr>
      </p:pic>
      <p:pic>
        <p:nvPicPr>
          <p:cNvPr id="5" name="Εικόνα 4"/>
          <p:cNvPicPr>
            <a:picLocks noChangeAspect="1"/>
          </p:cNvPicPr>
          <p:nvPr/>
        </p:nvPicPr>
        <p:blipFill>
          <a:blip r:embed="rId3"/>
          <a:stretch>
            <a:fillRect/>
          </a:stretch>
        </p:blipFill>
        <p:spPr>
          <a:xfrm>
            <a:off x="2544792" y="1984883"/>
            <a:ext cx="3213340" cy="4124816"/>
          </a:xfrm>
          <a:prstGeom prst="rect">
            <a:avLst/>
          </a:prstGeom>
        </p:spPr>
      </p:pic>
    </p:spTree>
    <p:extLst>
      <p:ext uri="{BB962C8B-B14F-4D97-AF65-F5344CB8AC3E}">
        <p14:creationId xmlns:p14="http://schemas.microsoft.com/office/powerpoint/2010/main" val="17166232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p:cNvSpPr>
            <a:spLocks noGrp="1"/>
          </p:cNvSpPr>
          <p:nvPr>
            <p:ph type="title"/>
          </p:nvPr>
        </p:nvSpPr>
        <p:spPr/>
        <p:txBody>
          <a:bodyPr/>
          <a:lstStyle/>
          <a:p>
            <a:r>
              <a:rPr lang="el-GR" dirty="0" smtClean="0"/>
              <a:t>Περιεχόμενα</a:t>
            </a:r>
            <a:endParaRPr lang="el-GR" dirty="0"/>
          </a:p>
        </p:txBody>
      </p:sp>
      <p:sp>
        <p:nvSpPr>
          <p:cNvPr id="3" name="Θέση περιεχομένου 2"/>
          <p:cNvSpPr>
            <a:spLocks noGrp="1"/>
          </p:cNvSpPr>
          <p:nvPr>
            <p:ph idx="1"/>
          </p:nvPr>
        </p:nvSpPr>
        <p:spPr>
          <a:xfrm>
            <a:off x="1097280" y="1737361"/>
            <a:ext cx="11014207" cy="3999205"/>
          </a:xfrm>
        </p:spPr>
        <p:txBody>
          <a:bodyPr numCol="2">
            <a:normAutofit/>
          </a:bodyPr>
          <a:lstStyle/>
          <a:p>
            <a:pPr marL="514350" indent="-514350">
              <a:buFont typeface="+mj-lt"/>
              <a:buAutoNum type="arabicPeriod"/>
            </a:pPr>
            <a:r>
              <a:rPr lang="en-US" sz="2800" dirty="0" smtClean="0"/>
              <a:t>Remote </a:t>
            </a:r>
            <a:r>
              <a:rPr lang="en-US" sz="2800" dirty="0"/>
              <a:t>control </a:t>
            </a:r>
            <a:r>
              <a:rPr lang="en-US" sz="2800" dirty="0" smtClean="0"/>
              <a:t>car</a:t>
            </a:r>
            <a:endParaRPr lang="el-GR" sz="2800" dirty="0" smtClean="0"/>
          </a:p>
          <a:p>
            <a:pPr marL="514350" indent="-514350">
              <a:buFont typeface="+mj-lt"/>
              <a:buAutoNum type="arabicPeriod"/>
            </a:pPr>
            <a:r>
              <a:rPr lang="en-US" sz="2800" dirty="0"/>
              <a:t>Remote control car </a:t>
            </a:r>
            <a:r>
              <a:rPr lang="en-US" sz="2800" dirty="0" smtClean="0"/>
              <a:t>with Bluetooth</a:t>
            </a:r>
            <a:endParaRPr lang="en-US" sz="2800" dirty="0"/>
          </a:p>
          <a:p>
            <a:pPr marL="514350" indent="-514350">
              <a:buFont typeface="+mj-lt"/>
              <a:buAutoNum type="arabicPeriod"/>
            </a:pPr>
            <a:r>
              <a:rPr lang="en-US" sz="2800" dirty="0"/>
              <a:t>Control led with </a:t>
            </a:r>
            <a:r>
              <a:rPr lang="en-US" sz="2800" dirty="0" smtClean="0"/>
              <a:t>Bluetooth</a:t>
            </a:r>
            <a:endParaRPr lang="en-US" sz="2800" dirty="0"/>
          </a:p>
          <a:p>
            <a:pPr marL="514350" indent="-514350">
              <a:buFont typeface="+mj-lt"/>
              <a:buAutoNum type="arabicPeriod"/>
            </a:pPr>
            <a:r>
              <a:rPr lang="en-US" sz="2800" dirty="0"/>
              <a:t>Line follower </a:t>
            </a:r>
            <a:r>
              <a:rPr lang="en-US" sz="2800" dirty="0" smtClean="0"/>
              <a:t>car</a:t>
            </a:r>
            <a:endParaRPr lang="el-GR" sz="2800" dirty="0" smtClean="0"/>
          </a:p>
          <a:p>
            <a:pPr marL="514350" indent="-514350">
              <a:buFont typeface="+mj-lt"/>
              <a:buAutoNum type="arabicPeriod"/>
            </a:pPr>
            <a:r>
              <a:rPr lang="en-US" sz="2800" dirty="0" smtClean="0"/>
              <a:t>Stop</a:t>
            </a:r>
          </a:p>
          <a:p>
            <a:pPr marL="0" indent="0">
              <a:buNone/>
            </a:pPr>
            <a:r>
              <a:rPr lang="en-US" sz="2800" dirty="0" smtClean="0"/>
              <a:t>Obstacle avoidance car</a:t>
            </a:r>
          </a:p>
          <a:p>
            <a:pPr marL="514350" indent="-514350">
              <a:buFont typeface="+mj-lt"/>
              <a:buAutoNum type="arabicPeriod"/>
            </a:pPr>
            <a:endParaRPr lang="en-US" sz="2800" dirty="0"/>
          </a:p>
          <a:p>
            <a:pPr marL="0" indent="0">
              <a:buNone/>
            </a:pPr>
            <a:endParaRPr lang="en-US" sz="2800" dirty="0" smtClean="0"/>
          </a:p>
        </p:txBody>
      </p:sp>
    </p:spTree>
    <p:extLst>
      <p:ext uri="{BB962C8B-B14F-4D97-AF65-F5344CB8AC3E}">
        <p14:creationId xmlns:p14="http://schemas.microsoft.com/office/powerpoint/2010/main" val="13735743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p:cNvSpPr>
            <a:spLocks noGrp="1"/>
          </p:cNvSpPr>
          <p:nvPr>
            <p:ph type="title"/>
          </p:nvPr>
        </p:nvSpPr>
        <p:spPr/>
        <p:txBody>
          <a:bodyPr/>
          <a:lstStyle/>
          <a:p>
            <a:r>
              <a:rPr lang="el-GR" dirty="0" smtClean="0"/>
              <a:t>Κύκλωμα</a:t>
            </a:r>
            <a:endParaRPr lang="el-GR" dirty="0"/>
          </a:p>
        </p:txBody>
      </p:sp>
      <p:pic>
        <p:nvPicPr>
          <p:cNvPr id="4" name="Θέση περιεχομένου 3"/>
          <p:cNvPicPr>
            <a:picLocks noGrp="1" noChangeAspect="1"/>
          </p:cNvPicPr>
          <p:nvPr>
            <p:ph idx="1"/>
          </p:nvPr>
        </p:nvPicPr>
        <p:blipFill>
          <a:blip r:embed="rId2"/>
          <a:stretch>
            <a:fillRect/>
          </a:stretch>
        </p:blipFill>
        <p:spPr>
          <a:xfrm>
            <a:off x="2747287" y="1923901"/>
            <a:ext cx="6758386" cy="4022725"/>
          </a:xfrm>
          <a:prstGeom prst="rect">
            <a:avLst/>
          </a:prstGeom>
        </p:spPr>
      </p:pic>
    </p:spTree>
    <p:extLst>
      <p:ext uri="{BB962C8B-B14F-4D97-AF65-F5344CB8AC3E}">
        <p14:creationId xmlns:p14="http://schemas.microsoft.com/office/powerpoint/2010/main" val="106059585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Εικόνα 1"/>
          <p:cNvPicPr>
            <a:picLocks noChangeAspect="1"/>
          </p:cNvPicPr>
          <p:nvPr/>
        </p:nvPicPr>
        <p:blipFill>
          <a:blip r:embed="rId2"/>
          <a:stretch>
            <a:fillRect/>
          </a:stretch>
        </p:blipFill>
        <p:spPr>
          <a:xfrm>
            <a:off x="957533" y="120769"/>
            <a:ext cx="10200625" cy="6071614"/>
          </a:xfrm>
          <a:prstGeom prst="rect">
            <a:avLst/>
          </a:prstGeom>
        </p:spPr>
      </p:pic>
    </p:spTree>
    <p:extLst>
      <p:ext uri="{BB962C8B-B14F-4D97-AF65-F5344CB8AC3E}">
        <p14:creationId xmlns:p14="http://schemas.microsoft.com/office/powerpoint/2010/main" val="132671328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p:cNvSpPr>
            <a:spLocks noGrp="1"/>
          </p:cNvSpPr>
          <p:nvPr>
            <p:ph type="title"/>
          </p:nvPr>
        </p:nvSpPr>
        <p:spPr/>
        <p:txBody>
          <a:bodyPr/>
          <a:lstStyle/>
          <a:p>
            <a:r>
              <a:rPr lang="el-GR" dirty="0" smtClean="0"/>
              <a:t>Τροφοδοσία(</a:t>
            </a:r>
            <a:r>
              <a:rPr lang="en-US" dirty="0" smtClean="0"/>
              <a:t>power supply</a:t>
            </a:r>
            <a:r>
              <a:rPr lang="el-GR" dirty="0" smtClean="0"/>
              <a:t>)</a:t>
            </a:r>
            <a:endParaRPr lang="el-GR" dirty="0"/>
          </a:p>
        </p:txBody>
      </p:sp>
      <p:sp>
        <p:nvSpPr>
          <p:cNvPr id="3" name="Θέση περιεχομένου 2"/>
          <p:cNvSpPr>
            <a:spLocks noGrp="1"/>
          </p:cNvSpPr>
          <p:nvPr>
            <p:ph idx="1"/>
          </p:nvPr>
        </p:nvSpPr>
        <p:spPr>
          <a:xfrm>
            <a:off x="1097280" y="1845734"/>
            <a:ext cx="5924622" cy="4316351"/>
          </a:xfrm>
        </p:spPr>
        <p:txBody>
          <a:bodyPr>
            <a:normAutofit/>
          </a:bodyPr>
          <a:lstStyle/>
          <a:p>
            <a:r>
              <a:rPr lang="el-GR" sz="2800" dirty="0" smtClean="0"/>
              <a:t>Για να λειτουργήσουν οι κινητήρες σε επιθυμητές ταχύτητες πρέπει να παρέχουμε στο </a:t>
            </a:r>
            <a:r>
              <a:rPr lang="en-US" sz="2800" dirty="0" smtClean="0"/>
              <a:t>Arduino </a:t>
            </a:r>
            <a:r>
              <a:rPr lang="el-GR" sz="2800" dirty="0" smtClean="0"/>
              <a:t>και στον ελεγκτή των κινητήρων (</a:t>
            </a:r>
            <a:r>
              <a:rPr lang="en-US" sz="2800" dirty="0"/>
              <a:t>L293D Motor Driver Shield</a:t>
            </a:r>
            <a:r>
              <a:rPr lang="el-GR" sz="2800" dirty="0" smtClean="0"/>
              <a:t>) τάση περίπου 12 – 24 </a:t>
            </a:r>
            <a:r>
              <a:rPr lang="en-US" sz="2800" dirty="0" smtClean="0"/>
              <a:t>V.</a:t>
            </a:r>
          </a:p>
          <a:p>
            <a:r>
              <a:rPr lang="el-GR" sz="2800" dirty="0" smtClean="0"/>
              <a:t>Επομένως, η χρήση μιας μπαταριοθήκης με 4 μπαταρίες ΑΑ των 1.5</a:t>
            </a:r>
            <a:r>
              <a:rPr lang="en-US" sz="2800" dirty="0"/>
              <a:t>V</a:t>
            </a:r>
            <a:r>
              <a:rPr lang="el-GR" sz="2800" dirty="0" smtClean="0"/>
              <a:t> δεν αρκεί</a:t>
            </a:r>
            <a:r>
              <a:rPr lang="en-US" sz="2800" dirty="0" smtClean="0"/>
              <a:t> </a:t>
            </a:r>
            <a:r>
              <a:rPr lang="el-GR" sz="2800" dirty="0" smtClean="0"/>
              <a:t>(</a:t>
            </a:r>
            <a:r>
              <a:rPr lang="en-US" sz="2800" dirty="0" smtClean="0"/>
              <a:t>~ 6V </a:t>
            </a:r>
            <a:r>
              <a:rPr lang="el-GR" sz="2800" dirty="0" smtClean="0"/>
              <a:t>συνολικά).</a:t>
            </a:r>
            <a:endParaRPr lang="el-GR" sz="2800" dirty="0"/>
          </a:p>
        </p:txBody>
      </p:sp>
      <p:pic>
        <p:nvPicPr>
          <p:cNvPr id="4" name="Εικόνα 3"/>
          <p:cNvPicPr>
            <a:picLocks noChangeAspect="1"/>
          </p:cNvPicPr>
          <p:nvPr/>
        </p:nvPicPr>
        <p:blipFill>
          <a:blip r:embed="rId2"/>
          <a:stretch>
            <a:fillRect/>
          </a:stretch>
        </p:blipFill>
        <p:spPr>
          <a:xfrm>
            <a:off x="7423560" y="2682655"/>
            <a:ext cx="3883434" cy="2642508"/>
          </a:xfrm>
          <a:prstGeom prst="rect">
            <a:avLst/>
          </a:prstGeom>
        </p:spPr>
      </p:pic>
    </p:spTree>
    <p:extLst>
      <p:ext uri="{BB962C8B-B14F-4D97-AF65-F5344CB8AC3E}">
        <p14:creationId xmlns:p14="http://schemas.microsoft.com/office/powerpoint/2010/main" val="162200963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p:cNvSpPr>
            <a:spLocks noGrp="1"/>
          </p:cNvSpPr>
          <p:nvPr>
            <p:ph type="title"/>
          </p:nvPr>
        </p:nvSpPr>
        <p:spPr/>
        <p:txBody>
          <a:bodyPr/>
          <a:lstStyle/>
          <a:p>
            <a:r>
              <a:rPr lang="el-GR" dirty="0"/>
              <a:t>Τροφοδοσία(</a:t>
            </a:r>
            <a:r>
              <a:rPr lang="en-US" dirty="0"/>
              <a:t>power supply</a:t>
            </a:r>
            <a:r>
              <a:rPr lang="el-GR" dirty="0"/>
              <a:t>)</a:t>
            </a:r>
          </a:p>
        </p:txBody>
      </p:sp>
      <p:sp>
        <p:nvSpPr>
          <p:cNvPr id="3" name="Θέση περιεχομένου 2"/>
          <p:cNvSpPr>
            <a:spLocks noGrp="1"/>
          </p:cNvSpPr>
          <p:nvPr>
            <p:ph idx="1"/>
          </p:nvPr>
        </p:nvSpPr>
        <p:spPr>
          <a:xfrm>
            <a:off x="1097280" y="1845734"/>
            <a:ext cx="10746788" cy="2657255"/>
          </a:xfrm>
        </p:spPr>
        <p:txBody>
          <a:bodyPr>
            <a:normAutofit fontScale="92500"/>
          </a:bodyPr>
          <a:lstStyle/>
          <a:p>
            <a:r>
              <a:rPr lang="el-GR" sz="2800" dirty="0" smtClean="0"/>
              <a:t>Οπότε, εκτός από 4 μπαταρίες ΑΑ</a:t>
            </a:r>
            <a:r>
              <a:rPr lang="el-GR" sz="2800" dirty="0"/>
              <a:t>(</a:t>
            </a:r>
            <a:r>
              <a:rPr lang="en-US" sz="2800" dirty="0"/>
              <a:t>~ 6V </a:t>
            </a:r>
            <a:r>
              <a:rPr lang="el-GR" sz="2800" dirty="0"/>
              <a:t>συνολικά)</a:t>
            </a:r>
            <a:r>
              <a:rPr lang="el-GR" sz="2800" dirty="0" smtClean="0"/>
              <a:t> που τις συνδέουμε στον </a:t>
            </a:r>
            <a:r>
              <a:rPr lang="en-US" sz="2800" dirty="0" smtClean="0"/>
              <a:t>L293D</a:t>
            </a:r>
            <a:r>
              <a:rPr lang="el-GR" sz="2800" dirty="0"/>
              <a:t> </a:t>
            </a:r>
            <a:r>
              <a:rPr lang="el-GR" sz="2800" dirty="0" smtClean="0"/>
              <a:t>στην εξωτερική παροχή ενέργειας, μπορούμε να χρησιμοποιήσουμε μια μπαταρία των 9</a:t>
            </a:r>
            <a:r>
              <a:rPr lang="en-US" sz="2800" dirty="0" smtClean="0"/>
              <a:t>V</a:t>
            </a:r>
            <a:r>
              <a:rPr lang="el-GR" sz="2800" dirty="0" smtClean="0"/>
              <a:t> που τη συνδέουμε στην κυλινδρική θύρα του μικροελεγκτή</a:t>
            </a:r>
            <a:r>
              <a:rPr lang="en-US" sz="2800" dirty="0" smtClean="0"/>
              <a:t>.</a:t>
            </a:r>
            <a:endParaRPr lang="el-GR" sz="2800" dirty="0" smtClean="0"/>
          </a:p>
          <a:p>
            <a:r>
              <a:rPr lang="el-GR" sz="2800" dirty="0" smtClean="0"/>
              <a:t>Προσοχή στην </a:t>
            </a:r>
            <a:r>
              <a:rPr lang="el-GR" sz="2800" dirty="0"/>
              <a:t>κυλινδρική θύρα του </a:t>
            </a:r>
            <a:r>
              <a:rPr lang="el-GR" sz="2800" dirty="0" smtClean="0"/>
              <a:t>μικροελεγκτή δε θα μπορούσαμε να συνδέσουμε </a:t>
            </a:r>
            <a:r>
              <a:rPr lang="el-GR" sz="2800" dirty="0"/>
              <a:t>4 μπαταρίες </a:t>
            </a:r>
            <a:r>
              <a:rPr lang="el-GR" sz="2800" dirty="0" smtClean="0"/>
              <a:t>ΑΑ, επειδή σε αυτή τη θύρα απαιτείται τάση 9-12</a:t>
            </a:r>
            <a:r>
              <a:rPr lang="en-US" sz="2800" dirty="0" smtClean="0"/>
              <a:t>V.</a:t>
            </a:r>
            <a:endParaRPr lang="el-GR" sz="2800" dirty="0"/>
          </a:p>
          <a:p>
            <a:endParaRPr lang="el-GR" sz="2800" dirty="0"/>
          </a:p>
        </p:txBody>
      </p:sp>
      <p:pic>
        <p:nvPicPr>
          <p:cNvPr id="5" name="Εικόνα 4"/>
          <p:cNvPicPr>
            <a:picLocks noChangeAspect="1"/>
          </p:cNvPicPr>
          <p:nvPr/>
        </p:nvPicPr>
        <p:blipFill>
          <a:blip r:embed="rId2"/>
          <a:stretch>
            <a:fillRect/>
          </a:stretch>
        </p:blipFill>
        <p:spPr>
          <a:xfrm>
            <a:off x="3780093" y="4127919"/>
            <a:ext cx="1705525" cy="1988209"/>
          </a:xfrm>
          <a:prstGeom prst="rect">
            <a:avLst/>
          </a:prstGeom>
        </p:spPr>
      </p:pic>
      <p:pic>
        <p:nvPicPr>
          <p:cNvPr id="6" name="Εικόνα 5"/>
          <p:cNvPicPr>
            <a:picLocks noChangeAspect="1"/>
          </p:cNvPicPr>
          <p:nvPr/>
        </p:nvPicPr>
        <p:blipFill>
          <a:blip r:embed="rId3"/>
          <a:stretch>
            <a:fillRect/>
          </a:stretch>
        </p:blipFill>
        <p:spPr>
          <a:xfrm>
            <a:off x="6055742" y="3899230"/>
            <a:ext cx="1659741" cy="2080932"/>
          </a:xfrm>
          <a:prstGeom prst="rect">
            <a:avLst/>
          </a:prstGeom>
        </p:spPr>
      </p:pic>
    </p:spTree>
    <p:extLst>
      <p:ext uri="{BB962C8B-B14F-4D97-AF65-F5344CB8AC3E}">
        <p14:creationId xmlns:p14="http://schemas.microsoft.com/office/powerpoint/2010/main" val="395303592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p:cNvSpPr>
            <a:spLocks noGrp="1"/>
          </p:cNvSpPr>
          <p:nvPr>
            <p:ph type="title"/>
          </p:nvPr>
        </p:nvSpPr>
        <p:spPr/>
        <p:txBody>
          <a:bodyPr/>
          <a:lstStyle/>
          <a:p>
            <a:r>
              <a:rPr lang="el-GR" dirty="0"/>
              <a:t>Τροφοδοσία(</a:t>
            </a:r>
            <a:r>
              <a:rPr lang="en-US" dirty="0"/>
              <a:t>power supply</a:t>
            </a:r>
            <a:r>
              <a:rPr lang="el-GR" dirty="0"/>
              <a:t>)</a:t>
            </a:r>
          </a:p>
        </p:txBody>
      </p:sp>
      <p:pic>
        <p:nvPicPr>
          <p:cNvPr id="5" name="Εικόνα 4"/>
          <p:cNvPicPr>
            <a:picLocks noChangeAspect="1"/>
          </p:cNvPicPr>
          <p:nvPr/>
        </p:nvPicPr>
        <p:blipFill rotWithShape="1">
          <a:blip r:embed="rId2"/>
          <a:srcRect l="4195" t="1027" b="2475"/>
          <a:stretch/>
        </p:blipFill>
        <p:spPr>
          <a:xfrm>
            <a:off x="2771540" y="1932886"/>
            <a:ext cx="6570868" cy="4286760"/>
          </a:xfrm>
          <a:prstGeom prst="rect">
            <a:avLst/>
          </a:prstGeom>
        </p:spPr>
      </p:pic>
      <p:sp>
        <p:nvSpPr>
          <p:cNvPr id="7" name="Ορθογώνιο 6"/>
          <p:cNvSpPr/>
          <p:nvPr/>
        </p:nvSpPr>
        <p:spPr>
          <a:xfrm>
            <a:off x="6579965" y="5831457"/>
            <a:ext cx="1339084" cy="276045"/>
          </a:xfrm>
          <a:prstGeom prst="rect">
            <a:avLst/>
          </a:prstGeom>
          <a:noFill/>
          <a:ln w="5715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a:p>
        </p:txBody>
      </p:sp>
    </p:spTree>
    <p:extLst>
      <p:ext uri="{BB962C8B-B14F-4D97-AF65-F5344CB8AC3E}">
        <p14:creationId xmlns:p14="http://schemas.microsoft.com/office/powerpoint/2010/main" val="18014420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p:cNvSpPr>
            <a:spLocks noGrp="1"/>
          </p:cNvSpPr>
          <p:nvPr>
            <p:ph type="title"/>
          </p:nvPr>
        </p:nvSpPr>
        <p:spPr/>
        <p:txBody>
          <a:bodyPr/>
          <a:lstStyle/>
          <a:p>
            <a:r>
              <a:rPr lang="el-GR" dirty="0"/>
              <a:t>Τροφοδοσία(</a:t>
            </a:r>
            <a:r>
              <a:rPr lang="en-US" dirty="0"/>
              <a:t>power supply</a:t>
            </a:r>
            <a:r>
              <a:rPr lang="el-GR" dirty="0"/>
              <a:t>)</a:t>
            </a:r>
          </a:p>
        </p:txBody>
      </p:sp>
      <p:sp>
        <p:nvSpPr>
          <p:cNvPr id="3" name="Θέση περιεχομένου 2"/>
          <p:cNvSpPr>
            <a:spLocks noGrp="1"/>
          </p:cNvSpPr>
          <p:nvPr>
            <p:ph idx="1"/>
          </p:nvPr>
        </p:nvSpPr>
        <p:spPr/>
        <p:txBody>
          <a:bodyPr>
            <a:normAutofit/>
          </a:bodyPr>
          <a:lstStyle/>
          <a:p>
            <a:r>
              <a:rPr lang="el-GR" sz="2800" dirty="0" smtClean="0"/>
              <a:t>Αντί για μπαταρία 9</a:t>
            </a:r>
            <a:r>
              <a:rPr lang="en-US" sz="2800" dirty="0" smtClean="0"/>
              <a:t>V</a:t>
            </a:r>
            <a:r>
              <a:rPr lang="el-GR" sz="2800" dirty="0" smtClean="0"/>
              <a:t>, μπορούμε να τροφοδοτούμε το </a:t>
            </a:r>
            <a:r>
              <a:rPr lang="en-US" sz="2800" dirty="0" smtClean="0"/>
              <a:t>Arduino </a:t>
            </a:r>
            <a:r>
              <a:rPr lang="el-GR" sz="2800" dirty="0" smtClean="0"/>
              <a:t>από τη θύρα </a:t>
            </a:r>
            <a:r>
              <a:rPr lang="en-US" sz="2800" dirty="0" smtClean="0"/>
              <a:t>usb </a:t>
            </a:r>
            <a:r>
              <a:rPr lang="el-GR" sz="2800" dirty="0" smtClean="0"/>
              <a:t>με 5</a:t>
            </a:r>
            <a:r>
              <a:rPr lang="en-US" sz="2800" dirty="0" smtClean="0"/>
              <a:t>V</a:t>
            </a:r>
            <a:r>
              <a:rPr lang="el-GR" sz="2800" dirty="0" smtClean="0"/>
              <a:t>(πχ. Από τη θύρα του υπολογιστή). Βέβαια το αρνητικό σε αυτό είναι ότι θα υπάρχει κάποιο καλώδιο οπότε το αυτοκινητάκι μας δε θα είναι ελεύθερο να κινηθεί.</a:t>
            </a:r>
          </a:p>
          <a:p>
            <a:r>
              <a:rPr lang="el-GR" sz="2800" dirty="0" smtClean="0"/>
              <a:t>Ακόμη θα μπορούσαμε να παρέχουμε τροφοδοσία από έναν </a:t>
            </a:r>
            <a:r>
              <a:rPr lang="en-US" sz="2800" dirty="0" smtClean="0"/>
              <a:t>adapter </a:t>
            </a:r>
            <a:r>
              <a:rPr lang="el-GR" sz="2800" dirty="0" smtClean="0"/>
              <a:t>9-12</a:t>
            </a:r>
            <a:r>
              <a:rPr lang="en-US" sz="2800" dirty="0" smtClean="0"/>
              <a:t>V </a:t>
            </a:r>
            <a:r>
              <a:rPr lang="el-GR" sz="2800" dirty="0" smtClean="0"/>
              <a:t>και 2Α</a:t>
            </a:r>
            <a:r>
              <a:rPr lang="el-GR" sz="2800" baseline="30000" dirty="0" smtClean="0"/>
              <a:t> </a:t>
            </a:r>
            <a:r>
              <a:rPr lang="el-GR" sz="2800" dirty="0" smtClean="0"/>
              <a:t>που τον </a:t>
            </a:r>
            <a:r>
              <a:rPr lang="el-GR" sz="2800" dirty="0"/>
              <a:t>συνδέουμε στην κυλινδρική θύρα του </a:t>
            </a:r>
            <a:r>
              <a:rPr lang="el-GR" sz="2800" dirty="0" smtClean="0"/>
              <a:t>μικροελεγκτή, όμως πάλι θα υπάρχει κάποιο καλώδιο οπότε και περιορισμένη κίνηση</a:t>
            </a:r>
            <a:r>
              <a:rPr lang="en-US" sz="2800" dirty="0" smtClean="0"/>
              <a:t>.</a:t>
            </a:r>
            <a:endParaRPr lang="el-GR" sz="2800" dirty="0"/>
          </a:p>
          <a:p>
            <a:endParaRPr lang="el-GR" sz="2800" dirty="0"/>
          </a:p>
        </p:txBody>
      </p:sp>
    </p:spTree>
    <p:extLst>
      <p:ext uri="{BB962C8B-B14F-4D97-AF65-F5344CB8AC3E}">
        <p14:creationId xmlns:p14="http://schemas.microsoft.com/office/powerpoint/2010/main" val="171944073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p:cNvSpPr>
            <a:spLocks noGrp="1"/>
          </p:cNvSpPr>
          <p:nvPr>
            <p:ph type="title"/>
          </p:nvPr>
        </p:nvSpPr>
        <p:spPr/>
        <p:txBody>
          <a:bodyPr/>
          <a:lstStyle/>
          <a:p>
            <a:r>
              <a:rPr lang="en-US" dirty="0"/>
              <a:t>Adapter </a:t>
            </a:r>
            <a:r>
              <a:rPr lang="el-GR" dirty="0"/>
              <a:t>9-12</a:t>
            </a:r>
            <a:r>
              <a:rPr lang="en-US" dirty="0" smtClean="0"/>
              <a:t>V </a:t>
            </a:r>
            <a:r>
              <a:rPr lang="el-GR" dirty="0"/>
              <a:t>και 2Α </a:t>
            </a:r>
          </a:p>
        </p:txBody>
      </p:sp>
      <p:pic>
        <p:nvPicPr>
          <p:cNvPr id="4" name="Θέση περιεχομένου 3"/>
          <p:cNvPicPr>
            <a:picLocks noGrp="1" noChangeAspect="1"/>
          </p:cNvPicPr>
          <p:nvPr>
            <p:ph idx="1"/>
          </p:nvPr>
        </p:nvPicPr>
        <p:blipFill>
          <a:blip r:embed="rId2"/>
          <a:stretch>
            <a:fillRect/>
          </a:stretch>
        </p:blipFill>
        <p:spPr>
          <a:xfrm>
            <a:off x="3521416" y="1941153"/>
            <a:ext cx="5210128" cy="4022725"/>
          </a:xfrm>
          <a:prstGeom prst="rect">
            <a:avLst/>
          </a:prstGeom>
        </p:spPr>
      </p:pic>
    </p:spTree>
    <p:extLst>
      <p:ext uri="{BB962C8B-B14F-4D97-AF65-F5344CB8AC3E}">
        <p14:creationId xmlns:p14="http://schemas.microsoft.com/office/powerpoint/2010/main" val="10372094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p:cNvSpPr>
            <a:spLocks noGrp="1"/>
          </p:cNvSpPr>
          <p:nvPr>
            <p:ph type="title"/>
          </p:nvPr>
        </p:nvSpPr>
        <p:spPr/>
        <p:txBody>
          <a:bodyPr/>
          <a:lstStyle/>
          <a:p>
            <a:r>
              <a:rPr lang="el-GR" dirty="0"/>
              <a:t>Τροφοδοσία(</a:t>
            </a:r>
            <a:r>
              <a:rPr lang="en-US" dirty="0"/>
              <a:t>power supply</a:t>
            </a:r>
            <a:r>
              <a:rPr lang="el-GR" dirty="0"/>
              <a:t>)</a:t>
            </a:r>
          </a:p>
        </p:txBody>
      </p:sp>
      <p:pic>
        <p:nvPicPr>
          <p:cNvPr id="4" name="Θέση περιεχομένου 3"/>
          <p:cNvPicPr>
            <a:picLocks noGrp="1" noChangeAspect="1"/>
          </p:cNvPicPr>
          <p:nvPr>
            <p:ph idx="1"/>
          </p:nvPr>
        </p:nvPicPr>
        <p:blipFill>
          <a:blip r:embed="rId2"/>
          <a:stretch>
            <a:fillRect/>
          </a:stretch>
        </p:blipFill>
        <p:spPr>
          <a:xfrm>
            <a:off x="3066528" y="1820846"/>
            <a:ext cx="6119903" cy="4427706"/>
          </a:xfrm>
          <a:prstGeom prst="rect">
            <a:avLst/>
          </a:prstGeom>
        </p:spPr>
      </p:pic>
      <p:cxnSp>
        <p:nvCxnSpPr>
          <p:cNvPr id="6" name="Ευθύγραμμο βέλος σύνδεσης 5"/>
          <p:cNvCxnSpPr/>
          <p:nvPr/>
        </p:nvCxnSpPr>
        <p:spPr>
          <a:xfrm>
            <a:off x="1949570" y="3950898"/>
            <a:ext cx="1337095" cy="355533"/>
          </a:xfrm>
          <a:prstGeom prst="straightConnector1">
            <a:avLst/>
          </a:prstGeom>
          <a:ln>
            <a:solidFill>
              <a:schemeClr val="tx1">
                <a:lumMod val="95000"/>
                <a:lumOff val="5000"/>
              </a:schemeClr>
            </a:solidFill>
            <a:tailEnd type="triangle"/>
          </a:ln>
        </p:spPr>
        <p:style>
          <a:lnRef idx="3">
            <a:schemeClr val="dk1"/>
          </a:lnRef>
          <a:fillRef idx="0">
            <a:schemeClr val="dk1"/>
          </a:fillRef>
          <a:effectRef idx="2">
            <a:schemeClr val="dk1"/>
          </a:effectRef>
          <a:fontRef idx="minor">
            <a:schemeClr val="tx1"/>
          </a:fontRef>
        </p:style>
      </p:cxnSp>
      <p:sp>
        <p:nvSpPr>
          <p:cNvPr id="11" name="Ορθογώνιο 10"/>
          <p:cNvSpPr/>
          <p:nvPr/>
        </p:nvSpPr>
        <p:spPr>
          <a:xfrm>
            <a:off x="1097280" y="3666227"/>
            <a:ext cx="697943" cy="394352"/>
          </a:xfrm>
          <a:prstGeom prst="rect">
            <a:avLst/>
          </a:prstGeom>
          <a:noFill/>
          <a:ln w="5715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a:p>
        </p:txBody>
      </p:sp>
      <p:sp>
        <p:nvSpPr>
          <p:cNvPr id="12" name="TextBox 11"/>
          <p:cNvSpPr txBox="1"/>
          <p:nvPr/>
        </p:nvSpPr>
        <p:spPr>
          <a:xfrm>
            <a:off x="1097280" y="3575024"/>
            <a:ext cx="852290" cy="584775"/>
          </a:xfrm>
          <a:prstGeom prst="rect">
            <a:avLst/>
          </a:prstGeom>
          <a:noFill/>
        </p:spPr>
        <p:txBody>
          <a:bodyPr wrap="square" rtlCol="0">
            <a:spAutoFit/>
          </a:bodyPr>
          <a:lstStyle/>
          <a:p>
            <a:r>
              <a:rPr lang="en-US" sz="3200" dirty="0" smtClean="0"/>
              <a:t>5V</a:t>
            </a:r>
            <a:endParaRPr lang="el-GR" dirty="0"/>
          </a:p>
        </p:txBody>
      </p:sp>
    </p:spTree>
    <p:extLst>
      <p:ext uri="{BB962C8B-B14F-4D97-AF65-F5344CB8AC3E}">
        <p14:creationId xmlns:p14="http://schemas.microsoft.com/office/powerpoint/2010/main" val="306316005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p:cNvSpPr>
            <a:spLocks noGrp="1"/>
          </p:cNvSpPr>
          <p:nvPr>
            <p:ph type="title"/>
          </p:nvPr>
        </p:nvSpPr>
        <p:spPr/>
        <p:txBody>
          <a:bodyPr/>
          <a:lstStyle/>
          <a:p>
            <a:r>
              <a:rPr lang="el-GR" dirty="0"/>
              <a:t>Τροφοδοσία(</a:t>
            </a:r>
            <a:r>
              <a:rPr lang="en-US" dirty="0"/>
              <a:t>power supply</a:t>
            </a:r>
            <a:r>
              <a:rPr lang="el-GR" dirty="0"/>
              <a:t>)</a:t>
            </a:r>
          </a:p>
        </p:txBody>
      </p:sp>
      <p:sp>
        <p:nvSpPr>
          <p:cNvPr id="3" name="Θέση περιεχομένου 2"/>
          <p:cNvSpPr>
            <a:spLocks noGrp="1"/>
          </p:cNvSpPr>
          <p:nvPr>
            <p:ph idx="1"/>
          </p:nvPr>
        </p:nvSpPr>
        <p:spPr/>
        <p:txBody>
          <a:bodyPr>
            <a:normAutofit/>
          </a:bodyPr>
          <a:lstStyle/>
          <a:p>
            <a:r>
              <a:rPr lang="el-GR" sz="2800" dirty="0" smtClean="0"/>
              <a:t>Τέλος, η ιδανικότερη λύση θα ήταν να χρησιμοποιήσουμε επαναφορτιζόμενες μπαταρίες ΑΑ και να αντικαταστήσουμε την μπαταρία των 9</a:t>
            </a:r>
            <a:r>
              <a:rPr lang="en-US" sz="2800" dirty="0" smtClean="0"/>
              <a:t>V </a:t>
            </a:r>
            <a:r>
              <a:rPr lang="el-GR" sz="2800" dirty="0" smtClean="0"/>
              <a:t>με ένα </a:t>
            </a:r>
            <a:r>
              <a:rPr lang="en-US" sz="2800" dirty="0" smtClean="0"/>
              <a:t>powerbank </a:t>
            </a:r>
            <a:r>
              <a:rPr lang="el-GR" sz="2800" dirty="0" smtClean="0"/>
              <a:t>που θα συνδέεται στην θύρα </a:t>
            </a:r>
            <a:r>
              <a:rPr lang="en-US" sz="2800" dirty="0" smtClean="0"/>
              <a:t>usb.</a:t>
            </a:r>
          </a:p>
          <a:p>
            <a:r>
              <a:rPr lang="el-GR" sz="2800" dirty="0" smtClean="0"/>
              <a:t>Προσοχή το βάρος του </a:t>
            </a:r>
            <a:r>
              <a:rPr lang="en-US" sz="2800" dirty="0" smtClean="0"/>
              <a:t>powerbank </a:t>
            </a:r>
            <a:r>
              <a:rPr lang="el-GR" sz="2800" dirty="0" smtClean="0"/>
              <a:t>δε θα πρέπει να υπερβαίνει τα 120-150</a:t>
            </a:r>
            <a:r>
              <a:rPr lang="en-US" sz="2800" dirty="0" smtClean="0"/>
              <a:t>gr</a:t>
            </a:r>
            <a:r>
              <a:rPr lang="el-GR" sz="2800" dirty="0" smtClean="0"/>
              <a:t>,</a:t>
            </a:r>
            <a:r>
              <a:rPr lang="en-US" sz="2800" dirty="0" smtClean="0"/>
              <a:t> </a:t>
            </a:r>
            <a:r>
              <a:rPr lang="el-GR" sz="2800" dirty="0" smtClean="0"/>
              <a:t>αλλιώς θα είναι πολύ βαρύ και θα επιβαρύνει σημαντικά την κίνηση του αυτοκινήτου μας.</a:t>
            </a:r>
          </a:p>
          <a:p>
            <a:r>
              <a:rPr lang="el-GR" sz="2800" dirty="0" smtClean="0"/>
              <a:t>(120</a:t>
            </a:r>
            <a:r>
              <a:rPr lang="en-US" sz="2800" dirty="0" smtClean="0"/>
              <a:t>gr</a:t>
            </a:r>
            <a:r>
              <a:rPr lang="el-GR" sz="2800" dirty="0" smtClean="0"/>
              <a:t> ~ με 5 μπαταρίες ΑΑ)</a:t>
            </a:r>
            <a:endParaRPr lang="el-GR" sz="2800" dirty="0"/>
          </a:p>
        </p:txBody>
      </p:sp>
    </p:spTree>
    <p:extLst>
      <p:ext uri="{BB962C8B-B14F-4D97-AF65-F5344CB8AC3E}">
        <p14:creationId xmlns:p14="http://schemas.microsoft.com/office/powerpoint/2010/main" val="255100796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p:cNvSpPr>
            <a:spLocks noGrp="1"/>
          </p:cNvSpPr>
          <p:nvPr>
            <p:ph type="title"/>
          </p:nvPr>
        </p:nvSpPr>
        <p:spPr/>
        <p:txBody>
          <a:bodyPr/>
          <a:lstStyle/>
          <a:p>
            <a:r>
              <a:rPr lang="el-GR" dirty="0"/>
              <a:t>Τροφοδοσία(</a:t>
            </a:r>
            <a:r>
              <a:rPr lang="en-US" dirty="0"/>
              <a:t>power supply</a:t>
            </a:r>
            <a:r>
              <a:rPr lang="el-GR" dirty="0"/>
              <a:t>)</a:t>
            </a:r>
          </a:p>
        </p:txBody>
      </p:sp>
      <p:sp>
        <p:nvSpPr>
          <p:cNvPr id="3" name="Θέση περιεχομένου 2"/>
          <p:cNvSpPr>
            <a:spLocks noGrp="1"/>
          </p:cNvSpPr>
          <p:nvPr>
            <p:ph idx="1"/>
          </p:nvPr>
        </p:nvSpPr>
        <p:spPr/>
        <p:txBody>
          <a:bodyPr>
            <a:normAutofit/>
          </a:bodyPr>
          <a:lstStyle/>
          <a:p>
            <a:r>
              <a:rPr lang="el-GR" sz="2800" dirty="0" smtClean="0"/>
              <a:t>Λύσεις:</a:t>
            </a:r>
          </a:p>
          <a:p>
            <a:pPr>
              <a:buFont typeface="Calibri" panose="020F0502020204030204" pitchFamily="34" charset="0"/>
              <a:buChar char="→"/>
            </a:pPr>
            <a:r>
              <a:rPr lang="el-GR" sz="2800" dirty="0" smtClean="0"/>
              <a:t>4 επαναφορτιζόμενες </a:t>
            </a:r>
            <a:r>
              <a:rPr lang="el-GR" sz="2800" dirty="0"/>
              <a:t>μπαταρίες </a:t>
            </a:r>
            <a:r>
              <a:rPr lang="el-GR" sz="2800" dirty="0" smtClean="0"/>
              <a:t>ΑΑ και </a:t>
            </a:r>
            <a:r>
              <a:rPr lang="en-US" sz="2800" dirty="0" smtClean="0"/>
              <a:t>powerbank</a:t>
            </a:r>
            <a:endParaRPr lang="el-GR" sz="2800" dirty="0" smtClean="0"/>
          </a:p>
          <a:p>
            <a:pPr>
              <a:buFont typeface="Calibri" panose="020F0502020204030204" pitchFamily="34" charset="0"/>
              <a:buChar char="→"/>
            </a:pPr>
            <a:r>
              <a:rPr lang="el-GR" sz="2800" dirty="0"/>
              <a:t>4 </a:t>
            </a:r>
            <a:r>
              <a:rPr lang="el-GR" sz="2800" dirty="0" smtClean="0"/>
              <a:t>μπαταρίες </a:t>
            </a:r>
            <a:r>
              <a:rPr lang="el-GR" sz="2800" dirty="0"/>
              <a:t>ΑΑ </a:t>
            </a:r>
            <a:r>
              <a:rPr lang="el-GR" sz="2800" dirty="0" smtClean="0"/>
              <a:t>και μπαταρία </a:t>
            </a:r>
            <a:r>
              <a:rPr lang="el-GR" sz="2800" dirty="0"/>
              <a:t>των 9</a:t>
            </a:r>
            <a:r>
              <a:rPr lang="en-US" sz="2800" dirty="0" smtClean="0"/>
              <a:t>V</a:t>
            </a:r>
            <a:endParaRPr lang="el-GR" sz="2800" dirty="0" smtClean="0"/>
          </a:p>
          <a:p>
            <a:pPr>
              <a:buFont typeface="Calibri" panose="020F0502020204030204" pitchFamily="34" charset="0"/>
              <a:buChar char="→"/>
            </a:pPr>
            <a:r>
              <a:rPr lang="el-GR" sz="2800" dirty="0"/>
              <a:t>4 μπαταρίες </a:t>
            </a:r>
            <a:r>
              <a:rPr lang="el-GR" sz="2800" dirty="0" smtClean="0"/>
              <a:t>ΑΑ και τροφοδοσία από </a:t>
            </a:r>
            <a:r>
              <a:rPr lang="el-GR" sz="2800" dirty="0"/>
              <a:t>θύρα </a:t>
            </a:r>
            <a:r>
              <a:rPr lang="en-US" sz="2800" dirty="0"/>
              <a:t>usb </a:t>
            </a:r>
            <a:r>
              <a:rPr lang="el-GR" sz="2800" dirty="0"/>
              <a:t>με 5</a:t>
            </a:r>
            <a:r>
              <a:rPr lang="en-US" sz="2800" dirty="0" smtClean="0"/>
              <a:t>V</a:t>
            </a:r>
            <a:r>
              <a:rPr lang="el-GR" sz="2800" dirty="0" smtClean="0"/>
              <a:t>(πχ</a:t>
            </a:r>
            <a:r>
              <a:rPr lang="el-GR" sz="2800" dirty="0"/>
              <a:t>. Από τη θύρα του υπολογιστή</a:t>
            </a:r>
            <a:r>
              <a:rPr lang="el-GR" sz="2800" dirty="0" smtClean="0"/>
              <a:t>)</a:t>
            </a:r>
          </a:p>
          <a:p>
            <a:pPr>
              <a:buFont typeface="Calibri" panose="020F0502020204030204" pitchFamily="34" charset="0"/>
              <a:buChar char="→"/>
            </a:pPr>
            <a:r>
              <a:rPr lang="en-US" sz="2800" dirty="0" smtClean="0"/>
              <a:t>Adapter </a:t>
            </a:r>
            <a:r>
              <a:rPr lang="el-GR" sz="2800" dirty="0"/>
              <a:t>9-12</a:t>
            </a:r>
            <a:r>
              <a:rPr lang="en-US" sz="2800" dirty="0"/>
              <a:t>V </a:t>
            </a:r>
            <a:r>
              <a:rPr lang="el-GR" sz="2800" dirty="0"/>
              <a:t>και </a:t>
            </a:r>
            <a:r>
              <a:rPr lang="el-GR" sz="2800" dirty="0" smtClean="0"/>
              <a:t>2Α και </a:t>
            </a:r>
            <a:r>
              <a:rPr lang="el-GR" sz="2800" dirty="0"/>
              <a:t>μπαταρία των 9</a:t>
            </a:r>
            <a:r>
              <a:rPr lang="en-US" sz="2800" dirty="0"/>
              <a:t>V</a:t>
            </a:r>
            <a:endParaRPr lang="el-GR" sz="2800" dirty="0"/>
          </a:p>
          <a:p>
            <a:pPr>
              <a:buFont typeface="Calibri" panose="020F0502020204030204" pitchFamily="34" charset="0"/>
              <a:buChar char="→"/>
            </a:pPr>
            <a:endParaRPr lang="el-GR" sz="2800" dirty="0" smtClean="0"/>
          </a:p>
          <a:p>
            <a:pPr>
              <a:buFont typeface="Calibri" panose="020F0502020204030204" pitchFamily="34" charset="0"/>
              <a:buChar char="→"/>
            </a:pPr>
            <a:endParaRPr lang="el-GR" sz="2800" dirty="0" smtClean="0"/>
          </a:p>
        </p:txBody>
      </p:sp>
    </p:spTree>
    <p:extLst>
      <p:ext uri="{BB962C8B-B14F-4D97-AF65-F5344CB8AC3E}">
        <p14:creationId xmlns:p14="http://schemas.microsoft.com/office/powerpoint/2010/main" val="41244735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p:cNvSpPr>
            <a:spLocks noGrp="1"/>
          </p:cNvSpPr>
          <p:nvPr>
            <p:ph type="title"/>
          </p:nvPr>
        </p:nvSpPr>
        <p:spPr/>
        <p:txBody>
          <a:bodyPr/>
          <a:lstStyle/>
          <a:p>
            <a:r>
              <a:rPr lang="en-US" dirty="0" smtClean="0"/>
              <a:t>Menu</a:t>
            </a:r>
            <a:endParaRPr lang="el-GR" dirty="0"/>
          </a:p>
        </p:txBody>
      </p:sp>
      <p:sp>
        <p:nvSpPr>
          <p:cNvPr id="3" name="Θέση περιεχομένου 2"/>
          <p:cNvSpPr>
            <a:spLocks noGrp="1"/>
          </p:cNvSpPr>
          <p:nvPr>
            <p:ph idx="1"/>
          </p:nvPr>
        </p:nvSpPr>
        <p:spPr>
          <a:xfrm>
            <a:off x="1097279" y="1820174"/>
            <a:ext cx="10971075" cy="4589252"/>
          </a:xfrm>
        </p:spPr>
        <p:txBody>
          <a:bodyPr>
            <a:normAutofit fontScale="92500" lnSpcReduction="20000"/>
          </a:bodyPr>
          <a:lstStyle/>
          <a:p>
            <a:pPr marL="0" indent="0">
              <a:buNone/>
            </a:pPr>
            <a:r>
              <a:rPr lang="el-GR" sz="2800" dirty="0"/>
              <a:t> </a:t>
            </a:r>
            <a:r>
              <a:rPr lang="el-GR" sz="2800" dirty="0" smtClean="0"/>
              <a:t>Όλα τα παραπάνω προγράμματα που είδαμε στις προηγούμενες παρουσιάσεις, μπορούμε τώρα να τα ενώσουμε σε ένα ενιαίο πρόγραμμα και με το τηλεχειριστήριο να επιλέγουμε κάθε φορά ποιο από τα προγράμματα θέλουμε να τρέχει.</a:t>
            </a:r>
          </a:p>
          <a:p>
            <a:pPr marL="0" indent="0">
              <a:buNone/>
            </a:pPr>
            <a:r>
              <a:rPr lang="el-GR" sz="2800" dirty="0" smtClean="0"/>
              <a:t>Έτσι έχουμε φτι</a:t>
            </a:r>
            <a:r>
              <a:rPr lang="el-GR" sz="2800" dirty="0"/>
              <a:t>ά</a:t>
            </a:r>
            <a:r>
              <a:rPr lang="el-GR" sz="2800" dirty="0" smtClean="0"/>
              <a:t>ξει στην ουσία ένα μενού στο οποίο πληκτρολογώντας 1-5 στο τηλεχειριστήριο μπορούμε να επιλέγουμε:</a:t>
            </a:r>
          </a:p>
          <a:p>
            <a:pPr marL="514350" indent="-514350">
              <a:buFont typeface="+mj-lt"/>
              <a:buAutoNum type="arabicPeriod"/>
            </a:pPr>
            <a:r>
              <a:rPr lang="en-US" sz="2800" dirty="0"/>
              <a:t>Remote control car</a:t>
            </a:r>
            <a:endParaRPr lang="el-GR" sz="2800" dirty="0"/>
          </a:p>
          <a:p>
            <a:pPr marL="514350" indent="-514350">
              <a:buFont typeface="+mj-lt"/>
              <a:buAutoNum type="arabicPeriod"/>
            </a:pPr>
            <a:r>
              <a:rPr lang="en-US" sz="2800" dirty="0"/>
              <a:t>Remote control car with Bluetooth </a:t>
            </a:r>
          </a:p>
          <a:p>
            <a:pPr marL="514350" indent="-514350">
              <a:buFont typeface="+mj-lt"/>
              <a:buAutoNum type="arabicPeriod"/>
            </a:pPr>
            <a:r>
              <a:rPr lang="en-US" sz="2800" dirty="0"/>
              <a:t>Control led with Bluetooth</a:t>
            </a:r>
          </a:p>
          <a:p>
            <a:pPr marL="514350" indent="-514350">
              <a:buFont typeface="+mj-lt"/>
              <a:buAutoNum type="arabicPeriod"/>
            </a:pPr>
            <a:r>
              <a:rPr lang="en-US" sz="2800" dirty="0"/>
              <a:t>Line follower car</a:t>
            </a:r>
            <a:endParaRPr lang="el-GR" sz="2800" dirty="0"/>
          </a:p>
          <a:p>
            <a:pPr marL="514350" indent="-514350">
              <a:buFont typeface="+mj-lt"/>
              <a:buAutoNum type="arabicPeriod"/>
            </a:pPr>
            <a:r>
              <a:rPr lang="en-US" sz="2800" dirty="0"/>
              <a:t>Stop</a:t>
            </a:r>
          </a:p>
          <a:p>
            <a:pPr marL="0" indent="0">
              <a:buNone/>
            </a:pPr>
            <a:endParaRPr lang="el-GR" sz="2800" dirty="0"/>
          </a:p>
        </p:txBody>
      </p:sp>
    </p:spTree>
    <p:extLst>
      <p:ext uri="{BB962C8B-B14F-4D97-AF65-F5344CB8AC3E}">
        <p14:creationId xmlns:p14="http://schemas.microsoft.com/office/powerpoint/2010/main" val="100970355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p:cNvSpPr>
            <a:spLocks noGrp="1"/>
          </p:cNvSpPr>
          <p:nvPr>
            <p:ph type="title"/>
          </p:nvPr>
        </p:nvSpPr>
        <p:spPr/>
        <p:txBody>
          <a:bodyPr/>
          <a:lstStyle/>
          <a:p>
            <a:r>
              <a:rPr lang="en-US" dirty="0" smtClean="0"/>
              <a:t>E</a:t>
            </a:r>
            <a:r>
              <a:rPr lang="el-GR" dirty="0" smtClean="0"/>
              <a:t>παναφορτιζόμενες μπαταρίες ΑΑ</a:t>
            </a:r>
            <a:r>
              <a:rPr lang="en-US" dirty="0" smtClean="0"/>
              <a:t>()</a:t>
            </a:r>
            <a:endParaRPr lang="el-GR" dirty="0"/>
          </a:p>
        </p:txBody>
      </p:sp>
      <p:pic>
        <p:nvPicPr>
          <p:cNvPr id="4" name="Θέση περιεχομένου 3"/>
          <p:cNvPicPr>
            <a:picLocks noGrp="1" noChangeAspect="1"/>
          </p:cNvPicPr>
          <p:nvPr>
            <p:ph idx="1"/>
          </p:nvPr>
        </p:nvPicPr>
        <p:blipFill>
          <a:blip r:embed="rId2"/>
          <a:stretch>
            <a:fillRect/>
          </a:stretch>
        </p:blipFill>
        <p:spPr>
          <a:xfrm>
            <a:off x="1570323" y="1915382"/>
            <a:ext cx="4330145" cy="3566002"/>
          </a:xfrm>
          <a:prstGeom prst="rect">
            <a:avLst/>
          </a:prstGeom>
        </p:spPr>
      </p:pic>
      <p:pic>
        <p:nvPicPr>
          <p:cNvPr id="5" name="Εικόνα 4"/>
          <p:cNvPicPr>
            <a:picLocks noChangeAspect="1"/>
          </p:cNvPicPr>
          <p:nvPr/>
        </p:nvPicPr>
        <p:blipFill rotWithShape="1">
          <a:blip r:embed="rId3"/>
          <a:srcRect b="5109"/>
          <a:stretch/>
        </p:blipFill>
        <p:spPr>
          <a:xfrm>
            <a:off x="7047781" y="2135408"/>
            <a:ext cx="4325831" cy="3125950"/>
          </a:xfrm>
          <a:prstGeom prst="rect">
            <a:avLst/>
          </a:prstGeom>
        </p:spPr>
      </p:pic>
      <p:sp>
        <p:nvSpPr>
          <p:cNvPr id="6" name="TextBox 5"/>
          <p:cNvSpPr txBox="1"/>
          <p:nvPr/>
        </p:nvSpPr>
        <p:spPr>
          <a:xfrm>
            <a:off x="1865188" y="5659406"/>
            <a:ext cx="8522583" cy="954107"/>
          </a:xfrm>
          <a:prstGeom prst="rect">
            <a:avLst/>
          </a:prstGeom>
          <a:noFill/>
        </p:spPr>
        <p:txBody>
          <a:bodyPr wrap="square" rtlCol="0">
            <a:spAutoFit/>
          </a:bodyPr>
          <a:lstStyle/>
          <a:p>
            <a:r>
              <a:rPr lang="en-US" sz="2800" b="1" dirty="0"/>
              <a:t>Energizer ACCU </a:t>
            </a:r>
            <a:r>
              <a:rPr lang="el-GR" sz="2800" b="1" dirty="0"/>
              <a:t>Φορτιστής </a:t>
            </a:r>
            <a:r>
              <a:rPr lang="en-US" sz="2800" b="1" dirty="0"/>
              <a:t>Maxi + 4x AA 2000mAh</a:t>
            </a:r>
          </a:p>
          <a:p>
            <a:pPr algn="ctr"/>
            <a:endParaRPr lang="el-GR" sz="2800" b="1" dirty="0"/>
          </a:p>
        </p:txBody>
      </p:sp>
    </p:spTree>
    <p:extLst>
      <p:ext uri="{BB962C8B-B14F-4D97-AF65-F5344CB8AC3E}">
        <p14:creationId xmlns:p14="http://schemas.microsoft.com/office/powerpoint/2010/main" val="108572427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p:cNvSpPr>
            <a:spLocks noGrp="1"/>
          </p:cNvSpPr>
          <p:nvPr>
            <p:ph type="title"/>
          </p:nvPr>
        </p:nvSpPr>
        <p:spPr/>
        <p:txBody>
          <a:bodyPr/>
          <a:lstStyle/>
          <a:p>
            <a:r>
              <a:rPr lang="en-US" dirty="0" smtClean="0"/>
              <a:t>Powerbank</a:t>
            </a:r>
            <a:endParaRPr lang="el-GR" dirty="0"/>
          </a:p>
        </p:txBody>
      </p:sp>
      <p:sp>
        <p:nvSpPr>
          <p:cNvPr id="4" name="TextBox 3"/>
          <p:cNvSpPr txBox="1"/>
          <p:nvPr/>
        </p:nvSpPr>
        <p:spPr>
          <a:xfrm>
            <a:off x="5572663" y="5541450"/>
            <a:ext cx="6392174" cy="523220"/>
          </a:xfrm>
          <a:prstGeom prst="rect">
            <a:avLst/>
          </a:prstGeom>
          <a:noFill/>
        </p:spPr>
        <p:txBody>
          <a:bodyPr wrap="square" rtlCol="0">
            <a:spAutoFit/>
          </a:bodyPr>
          <a:lstStyle/>
          <a:p>
            <a:pPr algn="ctr"/>
            <a:r>
              <a:rPr lang="en-US" sz="2800" b="1" dirty="0"/>
              <a:t>Huawei CP07 6700mAh </a:t>
            </a:r>
            <a:endParaRPr lang="el-GR" sz="2800" b="1" dirty="0"/>
          </a:p>
        </p:txBody>
      </p:sp>
      <p:pic>
        <p:nvPicPr>
          <p:cNvPr id="5" name="Εικόνα 4"/>
          <p:cNvPicPr>
            <a:picLocks noChangeAspect="1"/>
          </p:cNvPicPr>
          <p:nvPr/>
        </p:nvPicPr>
        <p:blipFill>
          <a:blip r:embed="rId2"/>
          <a:stretch>
            <a:fillRect/>
          </a:stretch>
        </p:blipFill>
        <p:spPr>
          <a:xfrm>
            <a:off x="6615831" y="2227771"/>
            <a:ext cx="5027408" cy="2534009"/>
          </a:xfrm>
          <a:prstGeom prst="rect">
            <a:avLst/>
          </a:prstGeom>
        </p:spPr>
      </p:pic>
      <p:pic>
        <p:nvPicPr>
          <p:cNvPr id="6" name="Εικόνα 5"/>
          <p:cNvPicPr>
            <a:picLocks noChangeAspect="1"/>
          </p:cNvPicPr>
          <p:nvPr/>
        </p:nvPicPr>
        <p:blipFill>
          <a:blip r:embed="rId3"/>
          <a:stretch>
            <a:fillRect/>
          </a:stretch>
        </p:blipFill>
        <p:spPr>
          <a:xfrm>
            <a:off x="1544128" y="1970792"/>
            <a:ext cx="3329796" cy="409387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7" name="TextBox 6"/>
          <p:cNvSpPr txBox="1"/>
          <p:nvPr/>
        </p:nvSpPr>
        <p:spPr>
          <a:xfrm>
            <a:off x="6615831" y="4951560"/>
            <a:ext cx="5443268" cy="400110"/>
          </a:xfrm>
          <a:prstGeom prst="rect">
            <a:avLst/>
          </a:prstGeom>
          <a:noFill/>
        </p:spPr>
        <p:txBody>
          <a:bodyPr wrap="square" rtlCol="0">
            <a:spAutoFit/>
          </a:bodyPr>
          <a:lstStyle/>
          <a:p>
            <a:r>
              <a:rPr lang="el-GR" sz="2000" dirty="0"/>
              <a:t>96 χιλιοστά σε ύψος και 120 γραμμάρια βάρος</a:t>
            </a:r>
          </a:p>
        </p:txBody>
      </p:sp>
    </p:spTree>
    <p:extLst>
      <p:ext uri="{BB962C8B-B14F-4D97-AF65-F5344CB8AC3E}">
        <p14:creationId xmlns:p14="http://schemas.microsoft.com/office/powerpoint/2010/main" val="381743440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Εικόνα 1"/>
          <p:cNvPicPr>
            <a:picLocks noChangeAspect="1"/>
          </p:cNvPicPr>
          <p:nvPr/>
        </p:nvPicPr>
        <p:blipFill>
          <a:blip r:embed="rId2"/>
          <a:stretch>
            <a:fillRect/>
          </a:stretch>
        </p:blipFill>
        <p:spPr>
          <a:xfrm>
            <a:off x="3226280" y="290994"/>
            <a:ext cx="5927335" cy="581249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26756073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Εικόνα 2"/>
          <p:cNvPicPr>
            <a:picLocks noChangeAspect="1"/>
          </p:cNvPicPr>
          <p:nvPr/>
        </p:nvPicPr>
        <p:blipFill>
          <a:blip r:embed="rId2"/>
          <a:stretch>
            <a:fillRect/>
          </a:stretch>
        </p:blipFill>
        <p:spPr>
          <a:xfrm rot="16200000">
            <a:off x="3019369" y="-843963"/>
            <a:ext cx="5837429" cy="806328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65135327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p:cNvSpPr>
            <a:spLocks noGrp="1"/>
          </p:cNvSpPr>
          <p:nvPr>
            <p:ph type="title"/>
          </p:nvPr>
        </p:nvSpPr>
        <p:spPr/>
        <p:txBody>
          <a:bodyPr/>
          <a:lstStyle/>
          <a:p>
            <a:pPr algn="ctr"/>
            <a:r>
              <a:rPr lang="en-US" sz="8000" b="1" dirty="0">
                <a:solidFill>
                  <a:prstClr val="black">
                    <a:lumMod val="75000"/>
                    <a:lumOff val="25000"/>
                  </a:prstClr>
                </a:solidFill>
              </a:rPr>
              <a:t>THE END!</a:t>
            </a:r>
            <a:endParaRPr lang="el-GR" dirty="0"/>
          </a:p>
        </p:txBody>
      </p:sp>
      <p:pic>
        <p:nvPicPr>
          <p:cNvPr id="4" name="Θέση περιεχομένου 3"/>
          <p:cNvPicPr>
            <a:picLocks noGrp="1" noChangeAspect="1"/>
          </p:cNvPicPr>
          <p:nvPr>
            <p:ph idx="1"/>
          </p:nvPr>
        </p:nvPicPr>
        <p:blipFill>
          <a:blip r:embed="rId2"/>
          <a:stretch>
            <a:fillRect/>
          </a:stretch>
        </p:blipFill>
        <p:spPr>
          <a:xfrm>
            <a:off x="3276410" y="2085486"/>
            <a:ext cx="5700139" cy="384250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30403884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p:cNvSpPr>
            <a:spLocks noGrp="1"/>
          </p:cNvSpPr>
          <p:nvPr>
            <p:ph type="title"/>
          </p:nvPr>
        </p:nvSpPr>
        <p:spPr/>
        <p:txBody>
          <a:bodyPr/>
          <a:lstStyle/>
          <a:p>
            <a:r>
              <a:rPr lang="el-GR" dirty="0" smtClean="0"/>
              <a:t>Πρόβλημα</a:t>
            </a:r>
            <a:endParaRPr lang="el-GR" dirty="0"/>
          </a:p>
        </p:txBody>
      </p:sp>
      <p:sp>
        <p:nvSpPr>
          <p:cNvPr id="3" name="Θέση περιεχομένου 2"/>
          <p:cNvSpPr>
            <a:spLocks noGrp="1"/>
          </p:cNvSpPr>
          <p:nvPr>
            <p:ph idx="1"/>
          </p:nvPr>
        </p:nvSpPr>
        <p:spPr/>
        <p:txBody>
          <a:bodyPr>
            <a:normAutofit/>
          </a:bodyPr>
          <a:lstStyle/>
          <a:p>
            <a:r>
              <a:rPr lang="el-GR" sz="2800" dirty="0"/>
              <a:t>Η βιβλιοθήκη </a:t>
            </a:r>
            <a:r>
              <a:rPr lang="en-US" sz="2800" dirty="0" err="1"/>
              <a:t>IRremote</a:t>
            </a:r>
            <a:r>
              <a:rPr lang="el-GR" sz="2800" dirty="0"/>
              <a:t> χρησιμοποιεί χρονοδιακόπτη 2</a:t>
            </a:r>
            <a:r>
              <a:rPr lang="en-US" sz="2800" dirty="0"/>
              <a:t> </a:t>
            </a:r>
            <a:r>
              <a:rPr lang="el-GR" sz="2800" dirty="0"/>
              <a:t>(</a:t>
            </a:r>
            <a:r>
              <a:rPr lang="en-US" sz="2800" dirty="0"/>
              <a:t>TIMER 2</a:t>
            </a:r>
            <a:r>
              <a:rPr lang="el-GR" sz="2800" dirty="0"/>
              <a:t>) και η έξοδος κινητήρων 1 και 2 χρησιμοποιεί επίσης χρονοδιακόπτη 2</a:t>
            </a:r>
            <a:r>
              <a:rPr lang="en-US" sz="2800" dirty="0"/>
              <a:t> </a:t>
            </a:r>
            <a:r>
              <a:rPr lang="el-GR" sz="2800" dirty="0"/>
              <a:t>(</a:t>
            </a:r>
            <a:r>
              <a:rPr lang="en-US" sz="2800" dirty="0"/>
              <a:t>TIMER 2</a:t>
            </a:r>
            <a:r>
              <a:rPr lang="el-GR" sz="2800" dirty="0"/>
              <a:t>), οπότε υπάρχει σύγκρουση των δύο βιβλιοθηκών (</a:t>
            </a:r>
            <a:r>
              <a:rPr lang="en-US" sz="2800" dirty="0" err="1"/>
              <a:t>IRremote</a:t>
            </a:r>
            <a:r>
              <a:rPr lang="en-US" sz="2800" dirty="0"/>
              <a:t> </a:t>
            </a:r>
            <a:r>
              <a:rPr lang="el-GR" sz="2800" dirty="0"/>
              <a:t>και </a:t>
            </a:r>
            <a:r>
              <a:rPr lang="en-US" sz="2800" dirty="0" err="1"/>
              <a:t>AFMotor</a:t>
            </a:r>
            <a:r>
              <a:rPr lang="el-GR" sz="2800" dirty="0"/>
              <a:t>).</a:t>
            </a:r>
          </a:p>
          <a:p>
            <a:r>
              <a:rPr lang="el-GR" sz="2800" dirty="0"/>
              <a:t>Οπότε θα λειτουργούν μόνο οι δύο κινητήρες (3 και 4), ενώ οι άλλοι δύο δε θα λειτουργούν.</a:t>
            </a:r>
          </a:p>
          <a:p>
            <a:r>
              <a:rPr lang="el-GR" sz="2800" dirty="0"/>
              <a:t>Για να λύσουμε αυτό το πρόβλημα πρέπει να πάμε στο αρχείο </a:t>
            </a:r>
            <a:r>
              <a:rPr lang="en-US" sz="2800" b="1" dirty="0" err="1"/>
              <a:t>IRTimer.cpp.h</a:t>
            </a:r>
            <a:r>
              <a:rPr lang="el-GR" sz="2800" dirty="0"/>
              <a:t> που βρίσκεται μέσα στη βιβλιοθήκη.</a:t>
            </a:r>
          </a:p>
          <a:p>
            <a:endParaRPr lang="el-GR" sz="2800" dirty="0"/>
          </a:p>
        </p:txBody>
      </p:sp>
    </p:spTree>
    <p:extLst>
      <p:ext uri="{BB962C8B-B14F-4D97-AF65-F5344CB8AC3E}">
        <p14:creationId xmlns:p14="http://schemas.microsoft.com/office/powerpoint/2010/main" val="31711950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p:cNvSpPr>
            <a:spLocks noGrp="1"/>
          </p:cNvSpPr>
          <p:nvPr>
            <p:ph type="title"/>
          </p:nvPr>
        </p:nvSpPr>
        <p:spPr/>
        <p:txBody>
          <a:bodyPr/>
          <a:lstStyle/>
          <a:p>
            <a:r>
              <a:rPr lang="el-GR" dirty="0"/>
              <a:t>Πρόβλημα</a:t>
            </a:r>
          </a:p>
        </p:txBody>
      </p:sp>
      <p:sp>
        <p:nvSpPr>
          <p:cNvPr id="3" name="Θέση περιεχομένου 2"/>
          <p:cNvSpPr>
            <a:spLocks noGrp="1"/>
          </p:cNvSpPr>
          <p:nvPr>
            <p:ph idx="1"/>
          </p:nvPr>
        </p:nvSpPr>
        <p:spPr>
          <a:xfrm>
            <a:off x="1097280" y="1845734"/>
            <a:ext cx="10058400" cy="1837745"/>
          </a:xfrm>
        </p:spPr>
        <p:txBody>
          <a:bodyPr>
            <a:normAutofit/>
          </a:bodyPr>
          <a:lstStyle/>
          <a:p>
            <a:r>
              <a:rPr lang="el-GR" sz="2800" dirty="0"/>
              <a:t>Στις γραμμές που αναφέρονται στο </a:t>
            </a:r>
            <a:r>
              <a:rPr lang="en-US" sz="2800" dirty="0"/>
              <a:t> Arduino </a:t>
            </a:r>
            <a:r>
              <a:rPr lang="en-US" sz="2800" dirty="0" err="1"/>
              <a:t>uno</a:t>
            </a:r>
            <a:r>
              <a:rPr lang="en-US" sz="2800" dirty="0"/>
              <a:t> </a:t>
            </a:r>
            <a:r>
              <a:rPr lang="el-GR" sz="2800" dirty="0"/>
              <a:t>πρέπει να κάνουμε </a:t>
            </a:r>
            <a:r>
              <a:rPr lang="en-US" sz="2800" dirty="0"/>
              <a:t>comment </a:t>
            </a:r>
            <a:r>
              <a:rPr lang="el-GR" sz="2800" dirty="0"/>
              <a:t>τον </a:t>
            </a:r>
            <a:r>
              <a:rPr lang="en-US" sz="2800" dirty="0"/>
              <a:t>TIMER2 </a:t>
            </a:r>
            <a:r>
              <a:rPr lang="el-GR" sz="2800" dirty="0"/>
              <a:t>και </a:t>
            </a:r>
            <a:r>
              <a:rPr lang="en-US" sz="2800" dirty="0"/>
              <a:t>uncomment</a:t>
            </a:r>
            <a:r>
              <a:rPr lang="el-GR" sz="2800" dirty="0"/>
              <a:t> τον </a:t>
            </a:r>
            <a:r>
              <a:rPr lang="en-US" sz="2800" dirty="0"/>
              <a:t>TIMER1.</a:t>
            </a:r>
          </a:p>
          <a:p>
            <a:r>
              <a:rPr lang="el-GR" sz="2800" dirty="0"/>
              <a:t>Έτσι πλέον οι δύο βιβλιοθήκες μπορούν να λειτουργήσουν κανονικά.</a:t>
            </a:r>
          </a:p>
          <a:p>
            <a:endParaRPr lang="el-GR" sz="2800" dirty="0"/>
          </a:p>
        </p:txBody>
      </p:sp>
      <p:pic>
        <p:nvPicPr>
          <p:cNvPr id="4" name="Εικόνα 3"/>
          <p:cNvPicPr>
            <a:picLocks noChangeAspect="1"/>
          </p:cNvPicPr>
          <p:nvPr/>
        </p:nvPicPr>
        <p:blipFill>
          <a:blip r:embed="rId2"/>
          <a:stretch>
            <a:fillRect/>
          </a:stretch>
        </p:blipFill>
        <p:spPr>
          <a:xfrm>
            <a:off x="719543" y="3791853"/>
            <a:ext cx="11052866" cy="1784866"/>
          </a:xfrm>
          <a:prstGeom prst="rect">
            <a:avLst/>
          </a:prstGeom>
        </p:spPr>
      </p:pic>
    </p:spTree>
    <p:extLst>
      <p:ext uri="{BB962C8B-B14F-4D97-AF65-F5344CB8AC3E}">
        <p14:creationId xmlns:p14="http://schemas.microsoft.com/office/powerpoint/2010/main" val="7385606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p:cNvSpPr>
            <a:spLocks noGrp="1"/>
          </p:cNvSpPr>
          <p:nvPr>
            <p:ph type="title"/>
          </p:nvPr>
        </p:nvSpPr>
        <p:spPr/>
        <p:txBody>
          <a:bodyPr/>
          <a:lstStyle/>
          <a:p>
            <a:r>
              <a:rPr lang="el-GR" dirty="0"/>
              <a:t>Πρόβλημα</a:t>
            </a:r>
          </a:p>
        </p:txBody>
      </p:sp>
      <p:sp>
        <p:nvSpPr>
          <p:cNvPr id="3" name="Θέση περιεχομένου 2"/>
          <p:cNvSpPr>
            <a:spLocks noGrp="1"/>
          </p:cNvSpPr>
          <p:nvPr>
            <p:ph idx="1"/>
          </p:nvPr>
        </p:nvSpPr>
        <p:spPr>
          <a:xfrm>
            <a:off x="1097280" y="1845733"/>
            <a:ext cx="10626018" cy="4279021"/>
          </a:xfrm>
        </p:spPr>
        <p:txBody>
          <a:bodyPr>
            <a:normAutofit/>
          </a:bodyPr>
          <a:lstStyle/>
          <a:p>
            <a:r>
              <a:rPr lang="el-GR" sz="2800" dirty="0" smtClean="0"/>
              <a:t>Δυστυχώς όμως υπάρχει ακόμα μία σύγκρουση βιβλιοθηκών. Οι βιβλιοθήκες </a:t>
            </a:r>
            <a:r>
              <a:rPr lang="en-US" sz="2800" dirty="0" err="1" smtClean="0"/>
              <a:t>NewPing.h</a:t>
            </a:r>
            <a:r>
              <a:rPr lang="el-GR" sz="2800" dirty="0" smtClean="0"/>
              <a:t> και</a:t>
            </a:r>
            <a:r>
              <a:rPr lang="en-US" sz="2800" dirty="0" smtClean="0"/>
              <a:t> </a:t>
            </a:r>
            <a:r>
              <a:rPr lang="en-US" sz="2800" dirty="0" err="1" smtClean="0"/>
              <a:t>Servo.h</a:t>
            </a:r>
            <a:r>
              <a:rPr lang="el-GR" sz="2800" dirty="0" smtClean="0"/>
              <a:t> μπορούν να λειτουργήσουν σωστά μόνο αν στο παραπάνω πρόγραμμα της βιβλιοθήκης </a:t>
            </a:r>
            <a:r>
              <a:rPr lang="en-US" sz="2800" dirty="0" err="1" smtClean="0"/>
              <a:t>IRremote.h</a:t>
            </a:r>
            <a:r>
              <a:rPr lang="el-GR" sz="2800" dirty="0" smtClean="0"/>
              <a:t> χρησιμοποιούμε τον </a:t>
            </a:r>
            <a:r>
              <a:rPr lang="en-US" sz="2800" dirty="0" smtClean="0"/>
              <a:t>TIMER2</a:t>
            </a:r>
            <a:r>
              <a:rPr lang="el-GR" sz="2800" dirty="0" smtClean="0"/>
              <a:t>. Αν χρησιμοποιούμε τον </a:t>
            </a:r>
            <a:r>
              <a:rPr lang="en-US" sz="2800" dirty="0" smtClean="0"/>
              <a:t>TIMER</a:t>
            </a:r>
            <a:r>
              <a:rPr lang="el-GR" sz="2800" dirty="0" smtClean="0"/>
              <a:t>1 για να λειτουργούν και οι 4 κινητήρες το πρόγραμμα δεν μεταγλωττίζεται(</a:t>
            </a:r>
            <a:r>
              <a:rPr lang="en-US" sz="2800" dirty="0" smtClean="0"/>
              <a:t>compile</a:t>
            </a:r>
            <a:r>
              <a:rPr lang="el-GR" sz="2800" dirty="0" smtClean="0"/>
              <a:t>). Ακόμα και αν αφαιρέσουμε τον </a:t>
            </a:r>
            <a:r>
              <a:rPr lang="el-GR" sz="2800" dirty="0" err="1" smtClean="0"/>
              <a:t>σερβοκινητήρα</a:t>
            </a:r>
            <a:r>
              <a:rPr lang="el-GR" sz="2800" dirty="0" smtClean="0"/>
              <a:t> από το πρόγραμμα, πάλι ο </a:t>
            </a:r>
            <a:r>
              <a:rPr lang="en-US" sz="2800" dirty="0" smtClean="0"/>
              <a:t>ultrasonic </a:t>
            </a:r>
            <a:r>
              <a:rPr lang="el-GR" sz="2800" dirty="0" smtClean="0"/>
              <a:t>δεν μετράει την απόσταση. Οπότε επιλέξαμε να μην συμπεριλάβουμε το πρόγραμμα</a:t>
            </a:r>
            <a:r>
              <a:rPr lang="en-US" sz="2800" dirty="0" smtClean="0"/>
              <a:t> </a:t>
            </a:r>
            <a:r>
              <a:rPr lang="en-US" sz="2800" b="1" dirty="0"/>
              <a:t>Obstacle avoidance </a:t>
            </a:r>
            <a:r>
              <a:rPr lang="en-US" sz="2800" b="1" dirty="0" smtClean="0"/>
              <a:t>car</a:t>
            </a:r>
            <a:r>
              <a:rPr lang="en-US" sz="2800" dirty="0"/>
              <a:t>.</a:t>
            </a:r>
            <a:endParaRPr lang="el-GR" sz="2800" b="1" dirty="0"/>
          </a:p>
        </p:txBody>
      </p:sp>
    </p:spTree>
    <p:extLst>
      <p:ext uri="{BB962C8B-B14F-4D97-AF65-F5344CB8AC3E}">
        <p14:creationId xmlns:p14="http://schemas.microsoft.com/office/powerpoint/2010/main" val="19605185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p:cNvSpPr>
            <a:spLocks noGrp="1"/>
          </p:cNvSpPr>
          <p:nvPr>
            <p:ph type="title"/>
          </p:nvPr>
        </p:nvSpPr>
        <p:spPr>
          <a:xfrm>
            <a:off x="785005" y="286603"/>
            <a:ext cx="10370675" cy="1450757"/>
          </a:xfrm>
        </p:spPr>
        <p:txBody>
          <a:bodyPr/>
          <a:lstStyle/>
          <a:p>
            <a:r>
              <a:rPr lang="el-GR" dirty="0"/>
              <a:t>Πρόβλημα</a:t>
            </a:r>
          </a:p>
        </p:txBody>
      </p:sp>
      <p:sp>
        <p:nvSpPr>
          <p:cNvPr id="3" name="Θέση περιεχομένου 2"/>
          <p:cNvSpPr>
            <a:spLocks noGrp="1"/>
          </p:cNvSpPr>
          <p:nvPr>
            <p:ph idx="1"/>
          </p:nvPr>
        </p:nvSpPr>
        <p:spPr>
          <a:xfrm>
            <a:off x="785005" y="1845734"/>
            <a:ext cx="11257470" cy="4598198"/>
          </a:xfrm>
        </p:spPr>
        <p:txBody>
          <a:bodyPr>
            <a:normAutofit/>
          </a:bodyPr>
          <a:lstStyle/>
          <a:p>
            <a:r>
              <a:rPr lang="el-GR" sz="2800" dirty="0" smtClean="0"/>
              <a:t>Μία λύση θα ήταν αντί για </a:t>
            </a:r>
            <a:r>
              <a:rPr lang="en-US" sz="2800" dirty="0" smtClean="0"/>
              <a:t>Arduino Uno </a:t>
            </a:r>
            <a:r>
              <a:rPr lang="el-GR" sz="2800" dirty="0" smtClean="0"/>
              <a:t>να χρησιμοποιήσουμε </a:t>
            </a:r>
            <a:r>
              <a:rPr lang="en-US" sz="2800" dirty="0" smtClean="0"/>
              <a:t>Arduino Mega</a:t>
            </a:r>
            <a:r>
              <a:rPr lang="el-GR" sz="2800" dirty="0" smtClean="0"/>
              <a:t> που</a:t>
            </a:r>
            <a:r>
              <a:rPr lang="en-US" sz="2800" dirty="0" smtClean="0"/>
              <a:t> </a:t>
            </a:r>
            <a:r>
              <a:rPr lang="el-GR" sz="2800" dirty="0" smtClean="0"/>
              <a:t>διαθέτει περισσότερους </a:t>
            </a:r>
            <a:r>
              <a:rPr lang="en-US" sz="2800" dirty="0" smtClean="0"/>
              <a:t>Timers, </a:t>
            </a:r>
            <a:r>
              <a:rPr lang="el-GR" sz="2800" dirty="0" smtClean="0"/>
              <a:t>ώστε να μην υπάρχουν συγκρούσεις(</a:t>
            </a:r>
            <a:r>
              <a:rPr lang="en-US" sz="2800" dirty="0" smtClean="0"/>
              <a:t>conflicts</a:t>
            </a:r>
            <a:r>
              <a:rPr lang="el-GR" sz="2800" dirty="0" smtClean="0"/>
              <a:t>) όσον αφορά τους μετρητές των βιβλιοθηκών.</a:t>
            </a:r>
            <a:endParaRPr lang="en-US" sz="2800" dirty="0"/>
          </a:p>
          <a:p>
            <a:r>
              <a:rPr lang="en-US" sz="2800" dirty="0" smtClean="0"/>
              <a:t>Arduino </a:t>
            </a:r>
            <a:r>
              <a:rPr lang="en-US" sz="2800" dirty="0"/>
              <a:t>Uno has </a:t>
            </a:r>
            <a:r>
              <a:rPr lang="en-US" sz="2800" b="1" dirty="0"/>
              <a:t>3 timers</a:t>
            </a:r>
            <a:r>
              <a:rPr lang="en-US" sz="2800" dirty="0"/>
              <a:t>: Timer0, Timer1 and </a:t>
            </a:r>
            <a:r>
              <a:rPr lang="en-US" sz="2800" dirty="0" smtClean="0"/>
              <a:t>Timer2.</a:t>
            </a:r>
          </a:p>
          <a:p>
            <a:r>
              <a:rPr lang="en-US" sz="2800" dirty="0" smtClean="0"/>
              <a:t>Arduino Mega has</a:t>
            </a:r>
            <a:r>
              <a:rPr lang="en-US" sz="2800" dirty="0"/>
              <a:t> </a:t>
            </a:r>
            <a:r>
              <a:rPr lang="en-US" sz="2800" b="1" dirty="0"/>
              <a:t>6</a:t>
            </a:r>
            <a:r>
              <a:rPr lang="en-US" sz="2800" b="1" dirty="0" smtClean="0"/>
              <a:t> timers</a:t>
            </a:r>
            <a:r>
              <a:rPr lang="en-US" sz="2800" dirty="0" smtClean="0"/>
              <a:t>: Timer0</a:t>
            </a:r>
            <a:r>
              <a:rPr lang="en-US" sz="2800" dirty="0"/>
              <a:t>, </a:t>
            </a:r>
            <a:r>
              <a:rPr lang="en-US" sz="2800" dirty="0" smtClean="0"/>
              <a:t>Timer1, Timer2, Timer3, Timer4, Timer5.</a:t>
            </a:r>
          </a:p>
          <a:p>
            <a:r>
              <a:rPr lang="el-GR" sz="2800" dirty="0" smtClean="0"/>
              <a:t>Με το </a:t>
            </a:r>
            <a:r>
              <a:rPr lang="en-US" sz="2800" dirty="0"/>
              <a:t>Arduino Uno </a:t>
            </a:r>
            <a:r>
              <a:rPr lang="el-GR" sz="2800" dirty="0" smtClean="0"/>
              <a:t>δυστυχώς έχουμε αυτούς τους περιορισμούς στους μετρητές. Μία άλλη λύση θα ήταν να ξαναγράψουμε τον κώδικα των βιβλιοθηκών ώστε να μην υπάρχουν συγκρούσεις, κάτι τέτοιο όμως απαιτεί πολύ περισσότερο χρόνο και γνώσεις.</a:t>
            </a:r>
            <a:endParaRPr lang="el-GR" sz="2800" dirty="0"/>
          </a:p>
        </p:txBody>
      </p:sp>
    </p:spTree>
    <p:extLst>
      <p:ext uri="{BB962C8B-B14F-4D97-AF65-F5344CB8AC3E}">
        <p14:creationId xmlns:p14="http://schemas.microsoft.com/office/powerpoint/2010/main" val="25744113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p:cNvSpPr>
            <a:spLocks noGrp="1"/>
          </p:cNvSpPr>
          <p:nvPr>
            <p:ph type="title"/>
          </p:nvPr>
        </p:nvSpPr>
        <p:spPr/>
        <p:txBody>
          <a:bodyPr/>
          <a:lstStyle/>
          <a:p>
            <a:r>
              <a:rPr lang="el-GR" dirty="0" smtClean="0"/>
              <a:t>Υλικά</a:t>
            </a:r>
            <a:endParaRPr lang="el-GR" dirty="0"/>
          </a:p>
        </p:txBody>
      </p:sp>
      <p:sp>
        <p:nvSpPr>
          <p:cNvPr id="3" name="Θέση περιεχομένου 2"/>
          <p:cNvSpPr>
            <a:spLocks noGrp="1"/>
          </p:cNvSpPr>
          <p:nvPr>
            <p:ph idx="1"/>
          </p:nvPr>
        </p:nvSpPr>
        <p:spPr>
          <a:xfrm>
            <a:off x="1097280" y="1845734"/>
            <a:ext cx="10953822" cy="4356658"/>
          </a:xfrm>
        </p:spPr>
        <p:txBody>
          <a:bodyPr>
            <a:normAutofit fontScale="77500" lnSpcReduction="20000"/>
          </a:bodyPr>
          <a:lstStyle/>
          <a:p>
            <a:pPr>
              <a:buFont typeface="Wingdings" panose="05000000000000000000" pitchFamily="2" charset="2"/>
              <a:buChar char="q"/>
            </a:pPr>
            <a:r>
              <a:rPr lang="en-US" sz="2800" dirty="0" smtClean="0"/>
              <a:t>Arduino </a:t>
            </a:r>
            <a:r>
              <a:rPr lang="en-US" sz="2800" dirty="0"/>
              <a:t>U</a:t>
            </a:r>
            <a:r>
              <a:rPr lang="en-US" sz="2800" dirty="0" smtClean="0"/>
              <a:t>no board</a:t>
            </a:r>
          </a:p>
          <a:p>
            <a:pPr>
              <a:buFont typeface="Wingdings" panose="05000000000000000000" pitchFamily="2" charset="2"/>
              <a:buChar char="q"/>
            </a:pPr>
            <a:r>
              <a:rPr lang="el-GR" sz="2800" dirty="0" smtClean="0"/>
              <a:t>Σασί με 4 </a:t>
            </a:r>
            <a:r>
              <a:rPr lang="en-US" sz="2800" dirty="0" smtClean="0"/>
              <a:t>Arduino gear motors</a:t>
            </a:r>
            <a:endParaRPr lang="el-GR" sz="2800" dirty="0" smtClean="0"/>
          </a:p>
          <a:p>
            <a:pPr>
              <a:buFont typeface="Wingdings" panose="05000000000000000000" pitchFamily="2" charset="2"/>
              <a:buChar char="q"/>
            </a:pPr>
            <a:r>
              <a:rPr lang="en-US" sz="2800" dirty="0"/>
              <a:t>L293D Motor Driver </a:t>
            </a:r>
            <a:r>
              <a:rPr lang="en-US" sz="2800" dirty="0" smtClean="0"/>
              <a:t>Shield</a:t>
            </a:r>
          </a:p>
          <a:p>
            <a:pPr>
              <a:buFont typeface="Wingdings" panose="05000000000000000000" pitchFamily="2" charset="2"/>
              <a:buChar char="q"/>
            </a:pPr>
            <a:r>
              <a:rPr lang="en-US" sz="2800" dirty="0" smtClean="0"/>
              <a:t>IR </a:t>
            </a:r>
            <a:r>
              <a:rPr lang="en-US" sz="2800" dirty="0"/>
              <a:t>receiver, Remote control</a:t>
            </a:r>
          </a:p>
          <a:p>
            <a:pPr>
              <a:buFont typeface="Wingdings" panose="05000000000000000000" pitchFamily="2" charset="2"/>
              <a:buChar char="q"/>
            </a:pPr>
            <a:r>
              <a:rPr lang="en-US" sz="2800" dirty="0"/>
              <a:t>Bluetooth </a:t>
            </a:r>
            <a:r>
              <a:rPr lang="en-US" sz="2800" dirty="0" smtClean="0"/>
              <a:t>HC-06</a:t>
            </a:r>
          </a:p>
          <a:p>
            <a:pPr>
              <a:buFont typeface="Wingdings" panose="05000000000000000000" pitchFamily="2" charset="2"/>
              <a:buChar char="q"/>
            </a:pPr>
            <a:r>
              <a:rPr lang="el-GR" sz="2800" dirty="0" smtClean="0"/>
              <a:t>2 </a:t>
            </a:r>
            <a:r>
              <a:rPr lang="en-US" sz="2800" dirty="0" smtClean="0"/>
              <a:t>Infrared </a:t>
            </a:r>
            <a:r>
              <a:rPr lang="en-US" sz="2800" dirty="0"/>
              <a:t>sensor/IR </a:t>
            </a:r>
            <a:r>
              <a:rPr lang="en-US" sz="2800" dirty="0" smtClean="0"/>
              <a:t>sensor</a:t>
            </a:r>
          </a:p>
          <a:p>
            <a:pPr>
              <a:buFont typeface="Wingdings" panose="05000000000000000000" pitchFamily="2" charset="2"/>
              <a:buChar char="q"/>
            </a:pPr>
            <a:r>
              <a:rPr lang="el-GR" sz="2800" dirty="0" smtClean="0"/>
              <a:t>(</a:t>
            </a:r>
            <a:r>
              <a:rPr lang="en-US" sz="2800" dirty="0" smtClean="0"/>
              <a:t>Ultrasonic sensor</a:t>
            </a:r>
            <a:r>
              <a:rPr lang="el-GR" sz="2800" dirty="0" smtClean="0"/>
              <a:t> και</a:t>
            </a:r>
            <a:r>
              <a:rPr lang="en-US" sz="2800" dirty="0" smtClean="0"/>
              <a:t> Servo motor</a:t>
            </a:r>
            <a:r>
              <a:rPr lang="el-GR" sz="2800" dirty="0" smtClean="0"/>
              <a:t>) προαιρετικά για το </a:t>
            </a:r>
            <a:r>
              <a:rPr lang="en-US" sz="2800" dirty="0" smtClean="0"/>
              <a:t>project obstacle avoidance</a:t>
            </a:r>
            <a:r>
              <a:rPr lang="el-GR" sz="2800" dirty="0"/>
              <a:t> </a:t>
            </a:r>
            <a:r>
              <a:rPr lang="el-GR" sz="2800" dirty="0" smtClean="0"/>
              <a:t>και βάση για τους 2 αισθητήρες</a:t>
            </a:r>
          </a:p>
          <a:p>
            <a:pPr>
              <a:buFont typeface="Wingdings" panose="05000000000000000000" pitchFamily="2" charset="2"/>
              <a:buChar char="q"/>
            </a:pPr>
            <a:r>
              <a:rPr lang="el-GR" sz="2800" dirty="0" smtClean="0"/>
              <a:t>Καλώδια</a:t>
            </a:r>
            <a:r>
              <a:rPr lang="en-US" sz="2800" dirty="0" smtClean="0"/>
              <a:t>, Led</a:t>
            </a:r>
            <a:r>
              <a:rPr lang="el-GR" sz="2800" dirty="0" smtClean="0"/>
              <a:t> </a:t>
            </a:r>
            <a:r>
              <a:rPr lang="el-GR" sz="2800" dirty="0"/>
              <a:t>και ζεστή σιλικόνη</a:t>
            </a:r>
            <a:endParaRPr lang="en-US" sz="2800" dirty="0"/>
          </a:p>
          <a:p>
            <a:pPr>
              <a:buFont typeface="Wingdings" panose="05000000000000000000" pitchFamily="2" charset="2"/>
              <a:buChar char="q"/>
            </a:pPr>
            <a:r>
              <a:rPr lang="el-GR" sz="2800" dirty="0" smtClean="0"/>
              <a:t>Μπαταριοθήκη για 4 μπαταρίες ΑΑ (και διακόπτης προαιρετικά)</a:t>
            </a:r>
          </a:p>
          <a:p>
            <a:pPr>
              <a:buFont typeface="Wingdings" panose="05000000000000000000" pitchFamily="2" charset="2"/>
              <a:buChar char="q"/>
            </a:pPr>
            <a:r>
              <a:rPr lang="el-GR" sz="2800" dirty="0" smtClean="0"/>
              <a:t>Μπαταρία 9</a:t>
            </a:r>
            <a:r>
              <a:rPr lang="en-US" sz="2800" dirty="0" smtClean="0"/>
              <a:t>V</a:t>
            </a:r>
            <a:r>
              <a:rPr lang="el-GR" sz="2800" dirty="0" smtClean="0"/>
              <a:t> και </a:t>
            </a:r>
            <a:r>
              <a:rPr lang="el-GR" sz="2800" dirty="0"/>
              <a:t>καλώδιο σύνδεσης</a:t>
            </a:r>
          </a:p>
        </p:txBody>
      </p:sp>
    </p:spTree>
    <p:extLst>
      <p:ext uri="{BB962C8B-B14F-4D97-AF65-F5344CB8AC3E}">
        <p14:creationId xmlns:p14="http://schemas.microsoft.com/office/powerpoint/2010/main" val="40785442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Τίτλος 1"/>
          <p:cNvSpPr>
            <a:spLocks noGrp="1"/>
          </p:cNvSpPr>
          <p:nvPr>
            <p:ph type="title"/>
          </p:nvPr>
        </p:nvSpPr>
        <p:spPr/>
        <p:txBody>
          <a:bodyPr/>
          <a:lstStyle/>
          <a:p>
            <a:r>
              <a:rPr lang="el-GR" dirty="0" smtClean="0"/>
              <a:t>Αυτοκίνητο</a:t>
            </a:r>
            <a:endParaRPr lang="el-GR" dirty="0"/>
          </a:p>
        </p:txBody>
      </p:sp>
      <p:sp>
        <p:nvSpPr>
          <p:cNvPr id="3" name="Θέση περιεχομένου 2"/>
          <p:cNvSpPr>
            <a:spLocks noGrp="1"/>
          </p:cNvSpPr>
          <p:nvPr>
            <p:ph idx="1"/>
          </p:nvPr>
        </p:nvSpPr>
        <p:spPr>
          <a:xfrm>
            <a:off x="1097280" y="1845734"/>
            <a:ext cx="5200003" cy="4330779"/>
          </a:xfrm>
        </p:spPr>
        <p:txBody>
          <a:bodyPr>
            <a:normAutofit/>
          </a:bodyPr>
          <a:lstStyle/>
          <a:p>
            <a:r>
              <a:rPr lang="el-GR" sz="2800" dirty="0" smtClean="0"/>
              <a:t>Για το αυτοκινητάκι χρησιμοποιήσαμε ένα σασί που βρήκαμε για αυτόν το σκοπό.</a:t>
            </a:r>
            <a:endParaRPr lang="en-US" sz="2800" dirty="0" smtClean="0"/>
          </a:p>
          <a:p>
            <a:r>
              <a:rPr lang="el-GR" sz="2800" dirty="0" smtClean="0"/>
              <a:t>Η συναρμολόγηση είναι πολύ εύκολη.</a:t>
            </a:r>
          </a:p>
          <a:p>
            <a:r>
              <a:rPr lang="el-GR" sz="2800" dirty="0" smtClean="0"/>
              <a:t>Οι κινητήρες που χρησιμοποιούνται είναι 4 </a:t>
            </a:r>
            <a:r>
              <a:rPr lang="en-US" sz="2800" dirty="0" smtClean="0"/>
              <a:t>gear motors.</a:t>
            </a:r>
            <a:endParaRPr lang="el-GR" sz="2800" dirty="0" smtClean="0"/>
          </a:p>
          <a:p>
            <a:endParaRPr lang="el-GR" sz="2800" dirty="0"/>
          </a:p>
        </p:txBody>
      </p:sp>
      <p:pic>
        <p:nvPicPr>
          <p:cNvPr id="4" name="Εικόνα 3"/>
          <p:cNvPicPr>
            <a:picLocks noChangeAspect="1"/>
          </p:cNvPicPr>
          <p:nvPr/>
        </p:nvPicPr>
        <p:blipFill>
          <a:blip r:embed="rId2"/>
          <a:stretch>
            <a:fillRect/>
          </a:stretch>
        </p:blipFill>
        <p:spPr>
          <a:xfrm>
            <a:off x="6458129" y="1845734"/>
            <a:ext cx="5124450" cy="4048125"/>
          </a:xfrm>
          <a:prstGeom prst="rect">
            <a:avLst/>
          </a:prstGeom>
        </p:spPr>
      </p:pic>
    </p:spTree>
    <p:extLst>
      <p:ext uri="{BB962C8B-B14F-4D97-AF65-F5344CB8AC3E}">
        <p14:creationId xmlns:p14="http://schemas.microsoft.com/office/powerpoint/2010/main" val="1585762424"/>
      </p:ext>
    </p:extLst>
  </p:cSld>
  <p:clrMapOvr>
    <a:masterClrMapping/>
  </p:clrMapOvr>
</p:sld>
</file>

<file path=ppt/theme/theme1.xml><?xml version="1.0" encoding="utf-8"?>
<a:theme xmlns:a="http://schemas.openxmlformats.org/drawingml/2006/main" name="Ανασκόπηση">
  <a:themeElements>
    <a:clrScheme name="Retrospect">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9CC26709-368C-4D72-9060-94E5B3FF3CD6}"/>
    </a:ext>
  </a:extLst>
</a:theme>
</file>

<file path=docProps/app.xml><?xml version="1.0" encoding="utf-8"?>
<Properties xmlns="http://schemas.openxmlformats.org/officeDocument/2006/extended-properties" xmlns:vt="http://schemas.openxmlformats.org/officeDocument/2006/docPropsVTypes">
  <Template>Retrospect</Template>
  <TotalTime>216</TotalTime>
  <Words>820</Words>
  <Application>Microsoft Office PowerPoint</Application>
  <PresentationFormat>Ευρεία οθόνη</PresentationFormat>
  <Paragraphs>85</Paragraphs>
  <Slides>34</Slides>
  <Notes>0</Notes>
  <HiddenSlides>0</HiddenSlides>
  <MMClips>0</MMClips>
  <ScaleCrop>false</ScaleCrop>
  <HeadingPairs>
    <vt:vector size="6" baseType="variant">
      <vt:variant>
        <vt:lpstr>Γραμματοσειρές που χρησιμοποιούνται</vt:lpstr>
      </vt:variant>
      <vt:variant>
        <vt:i4>3</vt:i4>
      </vt:variant>
      <vt:variant>
        <vt:lpstr>Θέμα</vt:lpstr>
      </vt:variant>
      <vt:variant>
        <vt:i4>1</vt:i4>
      </vt:variant>
      <vt:variant>
        <vt:lpstr>Τίτλοι διαφανειών</vt:lpstr>
      </vt:variant>
      <vt:variant>
        <vt:i4>34</vt:i4>
      </vt:variant>
    </vt:vector>
  </HeadingPairs>
  <TitlesOfParts>
    <vt:vector size="38" baseType="lpstr">
      <vt:lpstr>Calibri</vt:lpstr>
      <vt:lpstr>Calibri Light</vt:lpstr>
      <vt:lpstr>Wingdings</vt:lpstr>
      <vt:lpstr>Ανασκόπηση</vt:lpstr>
      <vt:lpstr>ARDUINO MICROCONTROLLER</vt:lpstr>
      <vt:lpstr>Περιεχόμενα</vt:lpstr>
      <vt:lpstr>Menu</vt:lpstr>
      <vt:lpstr>Πρόβλημα</vt:lpstr>
      <vt:lpstr>Πρόβλημα</vt:lpstr>
      <vt:lpstr>Πρόβλημα</vt:lpstr>
      <vt:lpstr>Πρόβλημα</vt:lpstr>
      <vt:lpstr>Υλικά</vt:lpstr>
      <vt:lpstr>Αυτοκίνητο</vt:lpstr>
      <vt:lpstr>Κινητήρες</vt:lpstr>
      <vt:lpstr>Ελεγκτής των κινητήρων (L293D Motor Driver Shield)</vt:lpstr>
      <vt:lpstr>IR receiver</vt:lpstr>
      <vt:lpstr>Remote control</vt:lpstr>
      <vt:lpstr>Bluetooth HC-06</vt:lpstr>
      <vt:lpstr>Infrared sensor/IR sensor</vt:lpstr>
      <vt:lpstr>Ultrasonic sensor και Servo motor</vt:lpstr>
      <vt:lpstr>Καλώδια, Led και ζεστή σιλικόνη</vt:lpstr>
      <vt:lpstr>Μπαταριοθήκη για 4 μπαταρίες ΑΑ (και διακόπτης προαιρετικά)</vt:lpstr>
      <vt:lpstr>Μπαταρία 9V και καλώδιο σύνδεσης</vt:lpstr>
      <vt:lpstr>Κύκλωμα</vt:lpstr>
      <vt:lpstr>Παρουσίαση του PowerPoint</vt:lpstr>
      <vt:lpstr>Τροφοδοσία(power supply)</vt:lpstr>
      <vt:lpstr>Τροφοδοσία(power supply)</vt:lpstr>
      <vt:lpstr>Τροφοδοσία(power supply)</vt:lpstr>
      <vt:lpstr>Τροφοδοσία(power supply)</vt:lpstr>
      <vt:lpstr>Adapter 9-12V και 2Α </vt:lpstr>
      <vt:lpstr>Τροφοδοσία(power supply)</vt:lpstr>
      <vt:lpstr>Τροφοδοσία(power supply)</vt:lpstr>
      <vt:lpstr>Τροφοδοσία(power supply)</vt:lpstr>
      <vt:lpstr>Eπαναφορτιζόμενες μπαταρίες ΑΑ()</vt:lpstr>
      <vt:lpstr>Powerbank</vt:lpstr>
      <vt:lpstr>Παρουσίαση του PowerPoint</vt:lpstr>
      <vt:lpstr>Παρουσίαση του PowerPoint</vt:lpstr>
      <vt:lpstr>THE END!</vt:lpstr>
    </vt:vector>
  </TitlesOfParts>
  <Company>OTE</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Παρουσίαση του PowerPoint</dc:title>
  <dc:creator>panagiota moraiti</dc:creator>
  <cp:lastModifiedBy>panagiota moraiti</cp:lastModifiedBy>
  <cp:revision>45</cp:revision>
  <dcterms:created xsi:type="dcterms:W3CDTF">2021-03-20T14:02:29Z</dcterms:created>
  <dcterms:modified xsi:type="dcterms:W3CDTF">2022-02-12T18:02:36Z</dcterms:modified>
</cp:coreProperties>
</file>

<file path=docProps/thumbnail.jpeg>
</file>